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291" r:id="rId2"/>
    <p:sldId id="392" r:id="rId3"/>
    <p:sldId id="402" r:id="rId4"/>
    <p:sldId id="409" r:id="rId5"/>
    <p:sldId id="403" r:id="rId6"/>
    <p:sldId id="381" r:id="rId7"/>
    <p:sldId id="387" r:id="rId8"/>
    <p:sldId id="386" r:id="rId9"/>
    <p:sldId id="380" r:id="rId10"/>
    <p:sldId id="388" r:id="rId11"/>
    <p:sldId id="385" r:id="rId12"/>
    <p:sldId id="406" r:id="rId13"/>
    <p:sldId id="399" r:id="rId14"/>
    <p:sldId id="413" r:id="rId15"/>
    <p:sldId id="400" r:id="rId16"/>
    <p:sldId id="404" r:id="rId17"/>
    <p:sldId id="395" r:id="rId18"/>
    <p:sldId id="398" r:id="rId19"/>
    <p:sldId id="396" r:id="rId20"/>
    <p:sldId id="397" r:id="rId21"/>
    <p:sldId id="405" r:id="rId22"/>
    <p:sldId id="407" r:id="rId23"/>
    <p:sldId id="412" r:id="rId24"/>
    <p:sldId id="408" r:id="rId25"/>
    <p:sldId id="325"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E5"/>
    <a:srgbClr val="BA0C2F"/>
    <a:srgbClr val="6C6463"/>
    <a:srgbClr val="635C5B"/>
    <a:srgbClr val="651D32"/>
    <a:srgbClr val="D9D7D3"/>
    <a:srgbClr val="CFCDC9"/>
    <a:srgbClr val="FFFFFF"/>
    <a:srgbClr val="002F6C"/>
    <a:srgbClr val="0067B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43" autoAdjust="0"/>
    <p:restoredTop sz="75439" autoAdjust="0"/>
  </p:normalViewPr>
  <p:slideViewPr>
    <p:cSldViewPr snapToObjects="1">
      <p:cViewPr varScale="1">
        <p:scale>
          <a:sx n="50" d="100"/>
          <a:sy n="50" d="100"/>
        </p:scale>
        <p:origin x="1688" y="4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ift\Downloads\data%20(23).xls"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ift\Downloads\data%20(23).xls"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973856209150325E-2"/>
          <c:y val="3.3333333333333333E-2"/>
          <c:w val="0.96405228758169936"/>
          <c:h val="0.79434011373578306"/>
        </c:manualLayout>
      </c:layout>
      <c:lineChart>
        <c:grouping val="standard"/>
        <c:varyColors val="0"/>
        <c:ser>
          <c:idx val="0"/>
          <c:order val="0"/>
          <c:tx>
            <c:strRef>
              <c:f>'Sheet 1'!$C$3</c:f>
              <c:strCache>
                <c:ptCount val="1"/>
                <c:pt idx="0">
                  <c:v>2018</c:v>
                </c:pt>
              </c:strCache>
            </c:strRef>
          </c:tx>
          <c:spPr>
            <a:ln w="28575" cap="rnd">
              <a:solidFill>
                <a:schemeClr val="accent1"/>
              </a:solidFill>
              <a:round/>
            </a:ln>
            <a:effectLst/>
          </c:spPr>
          <c:marker>
            <c:symbol val="none"/>
          </c:marker>
          <c:dLbls>
            <c:dLbl>
              <c:idx val="1"/>
              <c:layout>
                <c:manualLayout>
                  <c:x val="-3.0114379084967322E-2"/>
                  <c:y val="-9.843744531933508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438-462B-83BC-636E300B0FDD}"/>
                </c:ext>
              </c:extLst>
            </c:dLbl>
            <c:dLbl>
              <c:idx val="4"/>
              <c:layout>
                <c:manualLayout>
                  <c:x val="-5.6258169934640521E-2"/>
                  <c:y val="-1.788188976377952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438-462B-83BC-636E300B0FDD}"/>
                </c:ext>
              </c:extLst>
            </c:dLbl>
            <c:dLbl>
              <c:idx val="5"/>
              <c:layout>
                <c:manualLayout>
                  <c:x val="-2.8480392156862804E-2"/>
                  <c:y val="1.5625546806648659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D438-462B-83BC-636E300B0FDD}"/>
                </c:ext>
              </c:extLst>
            </c:dLbl>
            <c:dLbl>
              <c:idx val="8"/>
              <c:layout>
                <c:manualLayout>
                  <c:x val="-2.3578431372549138E-2"/>
                  <c:y val="2.656255468066486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438-462B-83BC-636E300B0FDD}"/>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 1'!$D$2:$O$2</c:f>
              <c:strCache>
                <c:ptCount val="12"/>
                <c:pt idx="0">
                  <c:v>Jan</c:v>
                </c:pt>
                <c:pt idx="1">
                  <c:v>Feb</c:v>
                </c:pt>
                <c:pt idx="2">
                  <c:v>Mar</c:v>
                </c:pt>
                <c:pt idx="3">
                  <c:v>Apr</c:v>
                </c:pt>
                <c:pt idx="4">
                  <c:v>May</c:v>
                </c:pt>
                <c:pt idx="5">
                  <c:v>Jun</c:v>
                </c:pt>
                <c:pt idx="6">
                  <c:v>Jul</c:v>
                </c:pt>
                <c:pt idx="7">
                  <c:v>Aug</c:v>
                </c:pt>
                <c:pt idx="8">
                  <c:v>Sept</c:v>
                </c:pt>
                <c:pt idx="9">
                  <c:v>Oct</c:v>
                </c:pt>
                <c:pt idx="10">
                  <c:v>Nov</c:v>
                </c:pt>
                <c:pt idx="11">
                  <c:v>Dec</c:v>
                </c:pt>
              </c:strCache>
            </c:strRef>
          </c:cat>
          <c:val>
            <c:numRef>
              <c:f>'Sheet 1'!$D$3:$O$3</c:f>
              <c:numCache>
                <c:formatCode>General</c:formatCode>
                <c:ptCount val="12"/>
                <c:pt idx="0">
                  <c:v>45</c:v>
                </c:pt>
                <c:pt idx="1">
                  <c:v>39</c:v>
                </c:pt>
                <c:pt idx="2">
                  <c:v>54</c:v>
                </c:pt>
                <c:pt idx="3">
                  <c:v>48</c:v>
                </c:pt>
                <c:pt idx="4">
                  <c:v>36</c:v>
                </c:pt>
                <c:pt idx="5">
                  <c:v>38</c:v>
                </c:pt>
                <c:pt idx="6">
                  <c:v>49</c:v>
                </c:pt>
                <c:pt idx="7">
                  <c:v>45</c:v>
                </c:pt>
                <c:pt idx="8">
                  <c:v>40</c:v>
                </c:pt>
                <c:pt idx="9">
                  <c:v>55</c:v>
                </c:pt>
                <c:pt idx="10">
                  <c:v>37</c:v>
                </c:pt>
                <c:pt idx="11">
                  <c:v>30</c:v>
                </c:pt>
              </c:numCache>
            </c:numRef>
          </c:val>
          <c:smooth val="0"/>
          <c:extLst>
            <c:ext xmlns:c16="http://schemas.microsoft.com/office/drawing/2014/chart" uri="{C3380CC4-5D6E-409C-BE32-E72D297353CC}">
              <c16:uniqueId val="{00000000-D438-462B-83BC-636E300B0FDD}"/>
            </c:ext>
          </c:extLst>
        </c:ser>
        <c:ser>
          <c:idx val="1"/>
          <c:order val="1"/>
          <c:tx>
            <c:strRef>
              <c:f>'Sheet 1'!$C$4</c:f>
              <c:strCache>
                <c:ptCount val="1"/>
                <c:pt idx="0">
                  <c:v>2019</c:v>
                </c:pt>
              </c:strCache>
            </c:strRef>
          </c:tx>
          <c:spPr>
            <a:ln w="28575" cap="rnd">
              <a:solidFill>
                <a:schemeClr val="accent2"/>
              </a:solidFill>
              <a:round/>
            </a:ln>
            <a:effectLst/>
          </c:spPr>
          <c:marker>
            <c:symbol val="none"/>
          </c:marker>
          <c:dLbls>
            <c:dLbl>
              <c:idx val="2"/>
              <c:layout>
                <c:manualLayout>
                  <c:x val="-2.1944444444444444E-2"/>
                  <c:y val="-3.767344706911641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438-462B-83BC-636E300B0FDD}"/>
                </c:ext>
              </c:extLst>
            </c:dLbl>
            <c:dLbl>
              <c:idx val="8"/>
              <c:layout>
                <c:manualLayout>
                  <c:x val="-4.1666666666666664E-2"/>
                  <c:y val="-4.045122484689416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438-462B-83BC-636E300B0FDD}"/>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rgbClr val="FF0000"/>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 1'!$D$2:$O$2</c:f>
              <c:strCache>
                <c:ptCount val="12"/>
                <c:pt idx="0">
                  <c:v>Jan</c:v>
                </c:pt>
                <c:pt idx="1">
                  <c:v>Feb</c:v>
                </c:pt>
                <c:pt idx="2">
                  <c:v>Mar</c:v>
                </c:pt>
                <c:pt idx="3">
                  <c:v>Apr</c:v>
                </c:pt>
                <c:pt idx="4">
                  <c:v>May</c:v>
                </c:pt>
                <c:pt idx="5">
                  <c:v>Jun</c:v>
                </c:pt>
                <c:pt idx="6">
                  <c:v>Jul</c:v>
                </c:pt>
                <c:pt idx="7">
                  <c:v>Aug</c:v>
                </c:pt>
                <c:pt idx="8">
                  <c:v>Sept</c:v>
                </c:pt>
                <c:pt idx="9">
                  <c:v>Oct</c:v>
                </c:pt>
                <c:pt idx="10">
                  <c:v>Nov</c:v>
                </c:pt>
                <c:pt idx="11">
                  <c:v>Dec</c:v>
                </c:pt>
              </c:strCache>
            </c:strRef>
          </c:cat>
          <c:val>
            <c:numRef>
              <c:f>'Sheet 1'!$D$4:$O$4</c:f>
              <c:numCache>
                <c:formatCode>General</c:formatCode>
                <c:ptCount val="12"/>
                <c:pt idx="0">
                  <c:v>60</c:v>
                </c:pt>
                <c:pt idx="1">
                  <c:v>35</c:v>
                </c:pt>
                <c:pt idx="2">
                  <c:v>43</c:v>
                </c:pt>
                <c:pt idx="3">
                  <c:v>34</c:v>
                </c:pt>
                <c:pt idx="4">
                  <c:v>36</c:v>
                </c:pt>
                <c:pt idx="5">
                  <c:v>35</c:v>
                </c:pt>
                <c:pt idx="6">
                  <c:v>29</c:v>
                </c:pt>
                <c:pt idx="7">
                  <c:v>47</c:v>
                </c:pt>
                <c:pt idx="8">
                  <c:v>50</c:v>
                </c:pt>
                <c:pt idx="9">
                  <c:v>54</c:v>
                </c:pt>
                <c:pt idx="10">
                  <c:v>61</c:v>
                </c:pt>
                <c:pt idx="11">
                  <c:v>48</c:v>
                </c:pt>
              </c:numCache>
            </c:numRef>
          </c:val>
          <c:smooth val="0"/>
          <c:extLst>
            <c:ext xmlns:c16="http://schemas.microsoft.com/office/drawing/2014/chart" uri="{C3380CC4-5D6E-409C-BE32-E72D297353CC}">
              <c16:uniqueId val="{00000001-D438-462B-83BC-636E300B0FDD}"/>
            </c:ext>
          </c:extLst>
        </c:ser>
        <c:ser>
          <c:idx val="2"/>
          <c:order val="2"/>
          <c:tx>
            <c:strRef>
              <c:f>'Sheet 1'!$C$5</c:f>
              <c:strCache>
                <c:ptCount val="1"/>
                <c:pt idx="0">
                  <c:v>2020</c:v>
                </c:pt>
              </c:strCache>
            </c:strRef>
          </c:tx>
          <c:spPr>
            <a:ln w="28575" cap="rnd">
              <a:solidFill>
                <a:srgbClr val="92D050"/>
              </a:solidFill>
              <a:round/>
            </a:ln>
            <a:effectLst/>
          </c:spPr>
          <c:marker>
            <c:symbol val="none"/>
          </c:marker>
          <c:dLbls>
            <c:dLbl>
              <c:idx val="1"/>
              <c:layout>
                <c:manualLayout>
                  <c:x val="-3.0114379084967322E-2"/>
                  <c:y val="-1.822900262467186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D438-462B-83BC-636E300B0FDD}"/>
                </c:ext>
              </c:extLst>
            </c:dLbl>
            <c:dLbl>
              <c:idx val="4"/>
              <c:layout>
                <c:manualLayout>
                  <c:x val="-2.6846405228758169E-2"/>
                  <c:y val="-4.045122484689413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D438-462B-83BC-636E300B0FDD}"/>
                </c:ext>
              </c:extLst>
            </c:dLbl>
            <c:dLbl>
              <c:idx val="5"/>
              <c:layout>
                <c:manualLayout>
                  <c:x val="-3.665032679738562E-2"/>
                  <c:y val="-4.322900262467191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D438-462B-83BC-636E300B0FDD}"/>
                </c:ext>
              </c:extLst>
            </c:dLbl>
            <c:dLbl>
              <c:idx val="6"/>
              <c:layout>
                <c:manualLayout>
                  <c:x val="-3.0114379084967322E-2"/>
                  <c:y val="9.5487751531058117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D438-462B-83BC-636E300B0FDD}"/>
                </c:ext>
              </c:extLst>
            </c:dLbl>
            <c:dLbl>
              <c:idx val="8"/>
              <c:layout>
                <c:manualLayout>
                  <c:x val="-4.3186210179609899E-2"/>
                  <c:y val="1.2154418197725283E-3"/>
                </c:manualLayout>
              </c:layout>
              <c:dLblPos val="r"/>
              <c:showLegendKey val="0"/>
              <c:showVal val="1"/>
              <c:showCatName val="0"/>
              <c:showSerName val="0"/>
              <c:showPercent val="0"/>
              <c:showBubbleSize val="0"/>
              <c:extLst>
                <c:ext xmlns:c15="http://schemas.microsoft.com/office/drawing/2012/chart" uri="{CE6537A1-D6FC-4f65-9D91-7224C49458BB}">
                  <c15:layout>
                    <c:manualLayout>
                      <c:w val="4.2254901960784304E-2"/>
                      <c:h val="6.6319553805774284E-2"/>
                    </c:manualLayout>
                  </c15:layout>
                </c:ext>
                <c:ext xmlns:c16="http://schemas.microsoft.com/office/drawing/2014/chart" uri="{C3380CC4-5D6E-409C-BE32-E72D297353CC}">
                  <c16:uniqueId val="{0000000A-D438-462B-83BC-636E300B0FDD}"/>
                </c:ext>
              </c:extLst>
            </c:dLbl>
            <c:dLbl>
              <c:idx val="9"/>
              <c:layout>
                <c:manualLayout>
                  <c:x val="-3.5016339869281043E-2"/>
                  <c:y val="-4.3401137357830331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D438-462B-83BC-636E300B0FDD}"/>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rgbClr val="92D050"/>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 1'!$D$2:$O$2</c:f>
              <c:strCache>
                <c:ptCount val="12"/>
                <c:pt idx="0">
                  <c:v>Jan</c:v>
                </c:pt>
                <c:pt idx="1">
                  <c:v>Feb</c:v>
                </c:pt>
                <c:pt idx="2">
                  <c:v>Mar</c:v>
                </c:pt>
                <c:pt idx="3">
                  <c:v>Apr</c:v>
                </c:pt>
                <c:pt idx="4">
                  <c:v>May</c:v>
                </c:pt>
                <c:pt idx="5">
                  <c:v>Jun</c:v>
                </c:pt>
                <c:pt idx="6">
                  <c:v>Jul</c:v>
                </c:pt>
                <c:pt idx="7">
                  <c:v>Aug</c:v>
                </c:pt>
                <c:pt idx="8">
                  <c:v>Sept</c:v>
                </c:pt>
                <c:pt idx="9">
                  <c:v>Oct</c:v>
                </c:pt>
                <c:pt idx="10">
                  <c:v>Nov</c:v>
                </c:pt>
                <c:pt idx="11">
                  <c:v>Dec</c:v>
                </c:pt>
              </c:strCache>
            </c:strRef>
          </c:cat>
          <c:val>
            <c:numRef>
              <c:f>'Sheet 1'!$D$5:$O$5</c:f>
              <c:numCache>
                <c:formatCode>General</c:formatCode>
                <c:ptCount val="12"/>
                <c:pt idx="0">
                  <c:v>41</c:v>
                </c:pt>
                <c:pt idx="1">
                  <c:v>40</c:v>
                </c:pt>
                <c:pt idx="2">
                  <c:v>42</c:v>
                </c:pt>
                <c:pt idx="3">
                  <c:v>47</c:v>
                </c:pt>
                <c:pt idx="4">
                  <c:v>37</c:v>
                </c:pt>
                <c:pt idx="5">
                  <c:v>40</c:v>
                </c:pt>
                <c:pt idx="6">
                  <c:v>34</c:v>
                </c:pt>
                <c:pt idx="7">
                  <c:v>36</c:v>
                </c:pt>
                <c:pt idx="8">
                  <c:v>45</c:v>
                </c:pt>
                <c:pt idx="9">
                  <c:v>65</c:v>
                </c:pt>
              </c:numCache>
            </c:numRef>
          </c:val>
          <c:smooth val="0"/>
          <c:extLst>
            <c:ext xmlns:c16="http://schemas.microsoft.com/office/drawing/2014/chart" uri="{C3380CC4-5D6E-409C-BE32-E72D297353CC}">
              <c16:uniqueId val="{00000002-D438-462B-83BC-636E300B0FDD}"/>
            </c:ext>
          </c:extLst>
        </c:ser>
        <c:dLbls>
          <c:dLblPos val="t"/>
          <c:showLegendKey val="0"/>
          <c:showVal val="1"/>
          <c:showCatName val="0"/>
          <c:showSerName val="0"/>
          <c:showPercent val="0"/>
          <c:showBubbleSize val="0"/>
        </c:dLbls>
        <c:smooth val="0"/>
        <c:axId val="965762911"/>
        <c:axId val="395306335"/>
      </c:lineChart>
      <c:catAx>
        <c:axId val="9657629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395306335"/>
        <c:crosses val="autoZero"/>
        <c:auto val="1"/>
        <c:lblAlgn val="ctr"/>
        <c:lblOffset val="100"/>
        <c:noMultiLvlLbl val="0"/>
      </c:catAx>
      <c:valAx>
        <c:axId val="395306335"/>
        <c:scaling>
          <c:orientation val="minMax"/>
        </c:scaling>
        <c:delete val="1"/>
        <c:axPos val="l"/>
        <c:numFmt formatCode="General" sourceLinked="1"/>
        <c:majorTickMark val="none"/>
        <c:minorTickMark val="none"/>
        <c:tickLblPos val="nextTo"/>
        <c:crossAx val="9657629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C00000"/>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 1'!$C$8</c:f>
              <c:strCache>
                <c:ptCount val="1"/>
                <c:pt idx="0">
                  <c:v>2018</c:v>
                </c:pt>
              </c:strCache>
            </c:strRef>
          </c:tx>
          <c:spPr>
            <a:ln w="28575" cap="rnd">
              <a:solidFill>
                <a:schemeClr val="accent1"/>
              </a:solidFill>
              <a:round/>
            </a:ln>
            <a:effectLst/>
          </c:spPr>
          <c:marker>
            <c:symbol val="none"/>
          </c:marker>
          <c:dLbls>
            <c:dLbl>
              <c:idx val="5"/>
              <c:layout>
                <c:manualLayout>
                  <c:x val="-3.6090782769800836E-2"/>
                  <c:y val="-3.856233595800527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EEC-4830-A77F-C91770877218}"/>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 1'!$D$7:$O$7</c:f>
              <c:strCache>
                <c:ptCount val="12"/>
                <c:pt idx="0">
                  <c:v>Jan</c:v>
                </c:pt>
                <c:pt idx="1">
                  <c:v>Feb</c:v>
                </c:pt>
                <c:pt idx="2">
                  <c:v>Mar</c:v>
                </c:pt>
                <c:pt idx="3">
                  <c:v>Apr</c:v>
                </c:pt>
                <c:pt idx="4">
                  <c:v>May</c:v>
                </c:pt>
                <c:pt idx="5">
                  <c:v>Jun</c:v>
                </c:pt>
                <c:pt idx="6">
                  <c:v>Jul</c:v>
                </c:pt>
                <c:pt idx="7">
                  <c:v>Aug</c:v>
                </c:pt>
                <c:pt idx="8">
                  <c:v>Sept</c:v>
                </c:pt>
                <c:pt idx="9">
                  <c:v>Oct</c:v>
                </c:pt>
                <c:pt idx="10">
                  <c:v>Nov</c:v>
                </c:pt>
                <c:pt idx="11">
                  <c:v>Dec</c:v>
                </c:pt>
              </c:strCache>
            </c:strRef>
          </c:cat>
          <c:val>
            <c:numRef>
              <c:f>'Sheet 1'!$D$8:$O$8</c:f>
              <c:numCache>
                <c:formatCode>General</c:formatCode>
                <c:ptCount val="12"/>
                <c:pt idx="0">
                  <c:v>147</c:v>
                </c:pt>
                <c:pt idx="1">
                  <c:v>135</c:v>
                </c:pt>
                <c:pt idx="2">
                  <c:v>193</c:v>
                </c:pt>
                <c:pt idx="3">
                  <c:v>183</c:v>
                </c:pt>
                <c:pt idx="4">
                  <c:v>192</c:v>
                </c:pt>
                <c:pt idx="5">
                  <c:v>315</c:v>
                </c:pt>
                <c:pt idx="6">
                  <c:v>207</c:v>
                </c:pt>
                <c:pt idx="7">
                  <c:v>172</c:v>
                </c:pt>
                <c:pt idx="8">
                  <c:v>200</c:v>
                </c:pt>
                <c:pt idx="9">
                  <c:v>234</c:v>
                </c:pt>
                <c:pt idx="10">
                  <c:v>179</c:v>
                </c:pt>
                <c:pt idx="11">
                  <c:v>244</c:v>
                </c:pt>
              </c:numCache>
            </c:numRef>
          </c:val>
          <c:smooth val="0"/>
          <c:extLst>
            <c:ext xmlns:c16="http://schemas.microsoft.com/office/drawing/2014/chart" uri="{C3380CC4-5D6E-409C-BE32-E72D297353CC}">
              <c16:uniqueId val="{00000000-6EEC-4830-A77F-C91770877218}"/>
            </c:ext>
          </c:extLst>
        </c:ser>
        <c:ser>
          <c:idx val="1"/>
          <c:order val="1"/>
          <c:tx>
            <c:strRef>
              <c:f>'Sheet 1'!$C$9</c:f>
              <c:strCache>
                <c:ptCount val="1"/>
                <c:pt idx="0">
                  <c:v>2019</c:v>
                </c:pt>
              </c:strCache>
            </c:strRef>
          </c:tx>
          <c:spPr>
            <a:ln w="28575" cap="rnd">
              <a:solidFill>
                <a:schemeClr val="accent2"/>
              </a:solidFill>
              <a:round/>
            </a:ln>
            <a:effectLst/>
          </c:spPr>
          <c:marker>
            <c:symbol val="none"/>
          </c:marker>
          <c:dLbls>
            <c:dLbl>
              <c:idx val="5"/>
              <c:layout>
                <c:manualLayout>
                  <c:x val="-1.8116926560650566E-2"/>
                  <c:y val="2.18958880139982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EEC-4830-A77F-C91770877218}"/>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F0000"/>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 1'!$D$7:$O$7</c:f>
              <c:strCache>
                <c:ptCount val="12"/>
                <c:pt idx="0">
                  <c:v>Jan</c:v>
                </c:pt>
                <c:pt idx="1">
                  <c:v>Feb</c:v>
                </c:pt>
                <c:pt idx="2">
                  <c:v>Mar</c:v>
                </c:pt>
                <c:pt idx="3">
                  <c:v>Apr</c:v>
                </c:pt>
                <c:pt idx="4">
                  <c:v>May</c:v>
                </c:pt>
                <c:pt idx="5">
                  <c:v>Jun</c:v>
                </c:pt>
                <c:pt idx="6">
                  <c:v>Jul</c:v>
                </c:pt>
                <c:pt idx="7">
                  <c:v>Aug</c:v>
                </c:pt>
                <c:pt idx="8">
                  <c:v>Sept</c:v>
                </c:pt>
                <c:pt idx="9">
                  <c:v>Oct</c:v>
                </c:pt>
                <c:pt idx="10">
                  <c:v>Nov</c:v>
                </c:pt>
                <c:pt idx="11">
                  <c:v>Dec</c:v>
                </c:pt>
              </c:strCache>
            </c:strRef>
          </c:cat>
          <c:val>
            <c:numRef>
              <c:f>'Sheet 1'!$D$9:$O$9</c:f>
              <c:numCache>
                <c:formatCode>General</c:formatCode>
                <c:ptCount val="12"/>
                <c:pt idx="0">
                  <c:v>241</c:v>
                </c:pt>
                <c:pt idx="1">
                  <c:v>194</c:v>
                </c:pt>
                <c:pt idx="2">
                  <c:v>227</c:v>
                </c:pt>
                <c:pt idx="3">
                  <c:v>238</c:v>
                </c:pt>
                <c:pt idx="4">
                  <c:v>229</c:v>
                </c:pt>
                <c:pt idx="5">
                  <c:v>253</c:v>
                </c:pt>
                <c:pt idx="6">
                  <c:v>403</c:v>
                </c:pt>
                <c:pt idx="7">
                  <c:v>271</c:v>
                </c:pt>
                <c:pt idx="8">
                  <c:v>293</c:v>
                </c:pt>
                <c:pt idx="9">
                  <c:v>304</c:v>
                </c:pt>
                <c:pt idx="10">
                  <c:v>289</c:v>
                </c:pt>
                <c:pt idx="11">
                  <c:v>290</c:v>
                </c:pt>
              </c:numCache>
            </c:numRef>
          </c:val>
          <c:smooth val="0"/>
          <c:extLst>
            <c:ext xmlns:c16="http://schemas.microsoft.com/office/drawing/2014/chart" uri="{C3380CC4-5D6E-409C-BE32-E72D297353CC}">
              <c16:uniqueId val="{00000001-6EEC-4830-A77F-C91770877218}"/>
            </c:ext>
          </c:extLst>
        </c:ser>
        <c:ser>
          <c:idx val="2"/>
          <c:order val="2"/>
          <c:tx>
            <c:strRef>
              <c:f>'Sheet 1'!$C$10</c:f>
              <c:strCache>
                <c:ptCount val="1"/>
                <c:pt idx="0">
                  <c:v>2020</c:v>
                </c:pt>
              </c:strCache>
            </c:strRef>
          </c:tx>
          <c:spPr>
            <a:ln w="28575" cap="rnd">
              <a:solidFill>
                <a:srgbClr val="92D050"/>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92D050"/>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 1'!$D$7:$O$7</c:f>
              <c:strCache>
                <c:ptCount val="12"/>
                <c:pt idx="0">
                  <c:v>Jan</c:v>
                </c:pt>
                <c:pt idx="1">
                  <c:v>Feb</c:v>
                </c:pt>
                <c:pt idx="2">
                  <c:v>Mar</c:v>
                </c:pt>
                <c:pt idx="3">
                  <c:v>Apr</c:v>
                </c:pt>
                <c:pt idx="4">
                  <c:v>May</c:v>
                </c:pt>
                <c:pt idx="5">
                  <c:v>Jun</c:v>
                </c:pt>
                <c:pt idx="6">
                  <c:v>Jul</c:v>
                </c:pt>
                <c:pt idx="7">
                  <c:v>Aug</c:v>
                </c:pt>
                <c:pt idx="8">
                  <c:v>Sept</c:v>
                </c:pt>
                <c:pt idx="9">
                  <c:v>Oct</c:v>
                </c:pt>
                <c:pt idx="10">
                  <c:v>Nov</c:v>
                </c:pt>
                <c:pt idx="11">
                  <c:v>Dec</c:v>
                </c:pt>
              </c:strCache>
            </c:strRef>
          </c:cat>
          <c:val>
            <c:numRef>
              <c:f>'Sheet 1'!$D$10:$O$10</c:f>
              <c:numCache>
                <c:formatCode>General</c:formatCode>
                <c:ptCount val="12"/>
                <c:pt idx="0">
                  <c:v>299</c:v>
                </c:pt>
                <c:pt idx="1">
                  <c:v>291</c:v>
                </c:pt>
                <c:pt idx="2">
                  <c:v>312</c:v>
                </c:pt>
                <c:pt idx="3">
                  <c:v>259</c:v>
                </c:pt>
                <c:pt idx="4">
                  <c:v>270</c:v>
                </c:pt>
                <c:pt idx="5">
                  <c:v>269</c:v>
                </c:pt>
                <c:pt idx="6">
                  <c:v>280</c:v>
                </c:pt>
                <c:pt idx="7">
                  <c:v>329</c:v>
                </c:pt>
                <c:pt idx="8">
                  <c:v>367</c:v>
                </c:pt>
                <c:pt idx="9">
                  <c:v>247</c:v>
                </c:pt>
              </c:numCache>
            </c:numRef>
          </c:val>
          <c:smooth val="0"/>
          <c:extLst>
            <c:ext xmlns:c16="http://schemas.microsoft.com/office/drawing/2014/chart" uri="{C3380CC4-5D6E-409C-BE32-E72D297353CC}">
              <c16:uniqueId val="{00000002-6EEC-4830-A77F-C91770877218}"/>
            </c:ext>
          </c:extLst>
        </c:ser>
        <c:dLbls>
          <c:dLblPos val="t"/>
          <c:showLegendKey val="0"/>
          <c:showVal val="1"/>
          <c:showCatName val="0"/>
          <c:showSerName val="0"/>
          <c:showPercent val="0"/>
          <c:showBubbleSize val="0"/>
        </c:dLbls>
        <c:smooth val="0"/>
        <c:axId val="965762911"/>
        <c:axId val="395306335"/>
      </c:lineChart>
      <c:catAx>
        <c:axId val="9657629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95306335"/>
        <c:crosses val="autoZero"/>
        <c:auto val="1"/>
        <c:lblAlgn val="ctr"/>
        <c:lblOffset val="100"/>
        <c:noMultiLvlLbl val="0"/>
      </c:catAx>
      <c:valAx>
        <c:axId val="395306335"/>
        <c:scaling>
          <c:orientation val="minMax"/>
        </c:scaling>
        <c:delete val="1"/>
        <c:axPos val="l"/>
        <c:numFmt formatCode="General" sourceLinked="1"/>
        <c:majorTickMark val="none"/>
        <c:minorTickMark val="none"/>
        <c:tickLblPos val="nextTo"/>
        <c:crossAx val="965762911"/>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C00000"/>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64D9E48-5E7F-D24C-87D5-695B18367D24}" type="datetimeFigureOut">
              <a:rPr lang="en-US" smtClean="0"/>
              <a:t>1/6/2021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6CB10C2-C6DD-5A4A-BF1B-B012B8BA4284}" type="slidenum">
              <a:rPr lang="en-US" smtClean="0"/>
              <a:t>‹#›</a:t>
            </a:fld>
            <a:endParaRPr lang="en-US"/>
          </a:p>
        </p:txBody>
      </p:sp>
    </p:spTree>
    <p:extLst>
      <p:ext uri="{BB962C8B-B14F-4D97-AF65-F5344CB8AC3E}">
        <p14:creationId xmlns:p14="http://schemas.microsoft.com/office/powerpoint/2010/main" val="3097975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6357CE-B3EB-1B4A-84E5-C1E2DF427ABD}" type="datetimeFigureOut">
              <a:rPr lang="en-US" smtClean="0"/>
              <a:t>1/6/2021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4A558B-E4E9-A94A-B9C1-029E46A76ABA}" type="slidenum">
              <a:rPr lang="en-US" smtClean="0"/>
              <a:t>‹#›</a:t>
            </a:fld>
            <a:endParaRPr lang="en-US"/>
          </a:p>
        </p:txBody>
      </p:sp>
    </p:spTree>
    <p:extLst>
      <p:ext uri="{BB962C8B-B14F-4D97-AF65-F5344CB8AC3E}">
        <p14:creationId xmlns:p14="http://schemas.microsoft.com/office/powerpoint/2010/main" val="306893798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Feedback (note some comments are general and relate to more than just this slide):</a:t>
            </a:r>
            <a:endParaRPr lang="en-US" b="0" dirty="0"/>
          </a:p>
          <a:p>
            <a:r>
              <a:rPr lang="en-US" b="0" dirty="0"/>
              <a:t>-Can you link the graphics to the data set/table so that we can easily cross-reference what is here and what is in the excel file? Or is this something that will be able to be done in the data model?</a:t>
            </a:r>
          </a:p>
          <a:p>
            <a:r>
              <a:rPr lang="en-US" b="0" dirty="0"/>
              <a:t>-Please include the indicator definition and/or numerator/denominator within the slides or within the comments. While this information is available in a word document that you shared with us, having this side by side will reduce back and forth between documents and reduce possible errors in understanding. Note: I tried to calculate some of these indicators at the province level using the excel file, but my national numbers did not always match up with what was on the slide so it became very frustrating as I was not always clear how things were calculated and could not confirm the figures. </a:t>
            </a:r>
          </a:p>
          <a:p>
            <a:r>
              <a:rPr lang="en-US" b="0" dirty="0"/>
              <a:t>-While the visual of this graph is nice, it isn’t super helpful. COVID-19 arrived in Zambia in Q1 2020 so it has been in Zambia for almost the entire coverage of the line graph. It would be helpful if this could be compared to trends in 2019 and/or 2018 as well so we can see if it is increasing/decreasing over previous years. For some indicators we also see spikes in certain months linked to activities (child health weeks, </a:t>
            </a:r>
            <a:r>
              <a:rPr lang="en-US" b="0" dirty="0" err="1"/>
              <a:t>etc</a:t>
            </a:r>
            <a:r>
              <a:rPr lang="en-US" b="0" dirty="0"/>
              <a:t>) and having trends over years would point these out as well.</a:t>
            </a:r>
          </a:p>
          <a:p>
            <a:r>
              <a:rPr lang="en-US" b="0" dirty="0"/>
              <a:t>-National data is great, but we also really need more visuals and details on provincial data (this is a general comment, I noted this slide is followed by a slide that looks at provinces). We look at figures from provinces on a regular basis to show the impacts of our investments and also determine where to focus our efforts.  We often need to compile these figures quickly to meet reporting needs so having them quickly and easily accessible is key. Additionally, we also often need to have this data over two or more years so that we can show what the increase/decrease over time has been.  </a:t>
            </a:r>
          </a:p>
          <a:p>
            <a:endParaRPr lang="en-US" b="0" dirty="0"/>
          </a:p>
          <a:p>
            <a:r>
              <a:rPr lang="en-US" b="0" dirty="0"/>
              <a:t>-Is there any indicator of why May 2020 may have had the lowest ANC coverage rate? It seems like a substantial dip given that April and June are both fairly high. </a:t>
            </a:r>
          </a:p>
          <a:p>
            <a:r>
              <a:rPr lang="en-US" b="0" dirty="0"/>
              <a:t>-Please indicate some reasons why some figures may be over 100%. Are these figures potentially linked to border towns receiving children from other countries for ANC visits, potential issues with denominator figures, other?</a:t>
            </a:r>
          </a:p>
          <a:p>
            <a:endParaRPr lang="en-US" b="0" dirty="0"/>
          </a:p>
          <a:p>
            <a:endParaRPr lang="en-US" b="0" dirty="0"/>
          </a:p>
        </p:txBody>
      </p:sp>
      <p:sp>
        <p:nvSpPr>
          <p:cNvPr id="4" name="Slide Number Placeholder 3"/>
          <p:cNvSpPr>
            <a:spLocks noGrp="1"/>
          </p:cNvSpPr>
          <p:nvPr>
            <p:ph type="sldNum" sz="quarter" idx="5"/>
          </p:nvPr>
        </p:nvSpPr>
        <p:spPr/>
        <p:txBody>
          <a:bodyPr/>
          <a:lstStyle/>
          <a:p>
            <a:fld id="{824A558B-E4E9-A94A-B9C1-029E46A76ABA}" type="slidenum">
              <a:rPr lang="en-US" smtClean="0"/>
              <a:t>3</a:t>
            </a:fld>
            <a:endParaRPr lang="en-US"/>
          </a:p>
        </p:txBody>
      </p:sp>
    </p:spTree>
    <p:extLst>
      <p:ext uri="{BB962C8B-B14F-4D97-AF65-F5344CB8AC3E}">
        <p14:creationId xmlns:p14="http://schemas.microsoft.com/office/powerpoint/2010/main" val="3346828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stated elsewhere, please provide calculations or link to data</a:t>
            </a:r>
          </a:p>
          <a:p>
            <a:r>
              <a:rPr lang="en-US" dirty="0"/>
              <a:t>-I am not sure 2020 data is enough to show no apparent attribution as gassings/COVID-19 have impacted nearly all of 2020. This would be more helpful with other years as comparison. </a:t>
            </a:r>
          </a:p>
          <a:p>
            <a:r>
              <a:rPr lang="en-US" dirty="0"/>
              <a:t>-Also, it is helpful to see this data for provinces too. See other slides for where I referenced reasons why more than just national is needed. </a:t>
            </a:r>
          </a:p>
        </p:txBody>
      </p:sp>
      <p:sp>
        <p:nvSpPr>
          <p:cNvPr id="4" name="Slide Number Placeholder 3"/>
          <p:cNvSpPr>
            <a:spLocks noGrp="1"/>
          </p:cNvSpPr>
          <p:nvPr>
            <p:ph type="sldNum" sz="quarter" idx="5"/>
          </p:nvPr>
        </p:nvSpPr>
        <p:spPr/>
        <p:txBody>
          <a:bodyPr/>
          <a:lstStyle/>
          <a:p>
            <a:fld id="{824A558B-E4E9-A94A-B9C1-029E46A76ABA}" type="slidenum">
              <a:rPr lang="en-US" smtClean="0"/>
              <a:t>12</a:t>
            </a:fld>
            <a:endParaRPr lang="en-US"/>
          </a:p>
        </p:txBody>
      </p:sp>
    </p:spTree>
    <p:extLst>
      <p:ext uri="{BB962C8B-B14F-4D97-AF65-F5344CB8AC3E}">
        <p14:creationId xmlns:p14="http://schemas.microsoft.com/office/powerpoint/2010/main" val="2776008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bullet speaks of postnatal care, not FP</a:t>
            </a:r>
          </a:p>
          <a:p>
            <a:r>
              <a:rPr lang="en-US" dirty="0"/>
              <a:t>-Same comment on attribution as last slide </a:t>
            </a:r>
          </a:p>
          <a:p>
            <a:r>
              <a:rPr lang="en-US" dirty="0"/>
              <a:t>-Should it be “restart (already on FP)” or “restart (previously on FP)”. I am not sure if there is a commonly used term or not. </a:t>
            </a:r>
          </a:p>
        </p:txBody>
      </p:sp>
      <p:sp>
        <p:nvSpPr>
          <p:cNvPr id="4" name="Slide Number Placeholder 3"/>
          <p:cNvSpPr>
            <a:spLocks noGrp="1"/>
          </p:cNvSpPr>
          <p:nvPr>
            <p:ph type="sldNum" sz="quarter" idx="5"/>
          </p:nvPr>
        </p:nvSpPr>
        <p:spPr/>
        <p:txBody>
          <a:bodyPr/>
          <a:lstStyle/>
          <a:p>
            <a:fld id="{824A558B-E4E9-A94A-B9C1-029E46A76ABA}" type="slidenum">
              <a:rPr lang="en-US" smtClean="0"/>
              <a:t>13</a:t>
            </a:fld>
            <a:endParaRPr lang="en-US"/>
          </a:p>
        </p:txBody>
      </p:sp>
    </p:spTree>
    <p:extLst>
      <p:ext uri="{BB962C8B-B14F-4D97-AF65-F5344CB8AC3E}">
        <p14:creationId xmlns:p14="http://schemas.microsoft.com/office/powerpoint/2010/main" val="3571094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hard to read, especially the jarring green highlighted figures</a:t>
            </a:r>
          </a:p>
          <a:p>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14</a:t>
            </a:fld>
            <a:endParaRPr lang="en-US"/>
          </a:p>
        </p:txBody>
      </p:sp>
    </p:spTree>
    <p:extLst>
      <p:ext uri="{BB962C8B-B14F-4D97-AF65-F5344CB8AC3E}">
        <p14:creationId xmlns:p14="http://schemas.microsoft.com/office/powerpoint/2010/main" val="1472942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15</a:t>
            </a:fld>
            <a:endParaRPr lang="en-US"/>
          </a:p>
        </p:txBody>
      </p:sp>
    </p:spTree>
    <p:extLst>
      <p:ext uri="{BB962C8B-B14F-4D97-AF65-F5344CB8AC3E}">
        <p14:creationId xmlns:p14="http://schemas.microsoft.com/office/powerpoint/2010/main" val="4234695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provide more details on where the info in the second bullet is coming from</a:t>
            </a:r>
          </a:p>
          <a:p>
            <a:r>
              <a:rPr lang="en-US" dirty="0"/>
              <a:t>-Is the second bullet indicating that dips may be/are related to supply chain challenges?</a:t>
            </a:r>
          </a:p>
        </p:txBody>
      </p:sp>
      <p:sp>
        <p:nvSpPr>
          <p:cNvPr id="4" name="Slide Number Placeholder 3"/>
          <p:cNvSpPr>
            <a:spLocks noGrp="1"/>
          </p:cNvSpPr>
          <p:nvPr>
            <p:ph type="sldNum" sz="quarter" idx="5"/>
          </p:nvPr>
        </p:nvSpPr>
        <p:spPr/>
        <p:txBody>
          <a:bodyPr/>
          <a:lstStyle/>
          <a:p>
            <a:fld id="{824A558B-E4E9-A94A-B9C1-029E46A76ABA}" type="slidenum">
              <a:rPr lang="en-US" smtClean="0"/>
              <a:t>16</a:t>
            </a:fld>
            <a:endParaRPr lang="en-US"/>
          </a:p>
        </p:txBody>
      </p:sp>
    </p:spTree>
    <p:extLst>
      <p:ext uri="{BB962C8B-B14F-4D97-AF65-F5344CB8AC3E}">
        <p14:creationId xmlns:p14="http://schemas.microsoft.com/office/powerpoint/2010/main" val="3143258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do not use red and green together in one box as it may be hard for people who are colorblind and is not 508 compliant </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a:t>
            </a:r>
            <a:r>
              <a:rPr lang="en-US" dirty="0">
                <a:solidFill>
                  <a:srgbClr val="FF0000"/>
                </a:solidFill>
                <a:highlight>
                  <a:srgbClr val="FFFF00"/>
                </a:highlight>
              </a:rPr>
              <a:t>The title seems to be missing additional information could you kindly see how the information in the legend could adequately be reflected in the title  </a:t>
            </a:r>
          </a:p>
          <a:p>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17</a:t>
            </a:fld>
            <a:endParaRPr lang="en-US"/>
          </a:p>
        </p:txBody>
      </p:sp>
    </p:spTree>
    <p:extLst>
      <p:ext uri="{BB962C8B-B14F-4D97-AF65-F5344CB8AC3E}">
        <p14:creationId xmlns:p14="http://schemas.microsoft.com/office/powerpoint/2010/main" val="1342351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is a little complicated and takes some time to understand. I am not saying everything needs to be simple, but the simpler things can be the better. </a:t>
            </a:r>
          </a:p>
          <a:p>
            <a:r>
              <a:rPr lang="en-US" dirty="0"/>
              <a:t>-Is there supposed to be a line connecting the dots like in the previous slide? </a:t>
            </a:r>
          </a:p>
          <a:p>
            <a:endParaRPr lang="en-US" dirty="0"/>
          </a:p>
          <a:p>
            <a:r>
              <a:rPr lang="en-US" dirty="0">
                <a:highlight>
                  <a:srgbClr val="FFFF00"/>
                </a:highlight>
              </a:rPr>
              <a:t>-</a:t>
            </a:r>
            <a:r>
              <a:rPr lang="en-US" dirty="0">
                <a:solidFill>
                  <a:srgbClr val="FF0000"/>
                </a:solidFill>
                <a:highlight>
                  <a:srgbClr val="FFFF00"/>
                </a:highlight>
              </a:rPr>
              <a:t>The title seems to be missing additional information could you kindly see how the information in the legend could adequately be reflected in the title  </a:t>
            </a:r>
          </a:p>
        </p:txBody>
      </p:sp>
      <p:sp>
        <p:nvSpPr>
          <p:cNvPr id="4" name="Slide Number Placeholder 3"/>
          <p:cNvSpPr>
            <a:spLocks noGrp="1"/>
          </p:cNvSpPr>
          <p:nvPr>
            <p:ph type="sldNum" sz="quarter" idx="5"/>
          </p:nvPr>
        </p:nvSpPr>
        <p:spPr/>
        <p:txBody>
          <a:bodyPr/>
          <a:lstStyle/>
          <a:p>
            <a:fld id="{824A558B-E4E9-A94A-B9C1-029E46A76ABA}" type="slidenum">
              <a:rPr lang="en-US" smtClean="0"/>
              <a:t>18</a:t>
            </a:fld>
            <a:endParaRPr lang="en-US"/>
          </a:p>
        </p:txBody>
      </p:sp>
    </p:spTree>
    <p:extLst>
      <p:ext uri="{BB962C8B-B14F-4D97-AF65-F5344CB8AC3E}">
        <p14:creationId xmlns:p14="http://schemas.microsoft.com/office/powerpoint/2010/main" val="1544120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 in third bullet</a:t>
            </a:r>
          </a:p>
        </p:txBody>
      </p:sp>
      <p:sp>
        <p:nvSpPr>
          <p:cNvPr id="4" name="Slide Number Placeholder 3"/>
          <p:cNvSpPr>
            <a:spLocks noGrp="1"/>
          </p:cNvSpPr>
          <p:nvPr>
            <p:ph type="sldNum" sz="quarter" idx="5"/>
          </p:nvPr>
        </p:nvSpPr>
        <p:spPr/>
        <p:txBody>
          <a:bodyPr/>
          <a:lstStyle/>
          <a:p>
            <a:fld id="{824A558B-E4E9-A94A-B9C1-029E46A76ABA}" type="slidenum">
              <a:rPr lang="en-US" smtClean="0"/>
              <a:t>21</a:t>
            </a:fld>
            <a:endParaRPr lang="en-US"/>
          </a:p>
        </p:txBody>
      </p:sp>
    </p:spTree>
    <p:extLst>
      <p:ext uri="{BB962C8B-B14F-4D97-AF65-F5344CB8AC3E}">
        <p14:creationId xmlns:p14="http://schemas.microsoft.com/office/powerpoint/2010/main" val="634733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suggest that the next steps be divided up by who they should be done with or by (MOH, USAID/Zambia FH Team, E4H alone etc.). </a:t>
            </a:r>
          </a:p>
          <a:p>
            <a:r>
              <a:rPr lang="en-US" dirty="0"/>
              <a:t>-As a next step, I would like to suggest a meeting </a:t>
            </a:r>
            <a:r>
              <a:rPr lang="en-US"/>
              <a:t>in early January </a:t>
            </a:r>
            <a:r>
              <a:rPr lang="en-US" dirty="0"/>
              <a:t>to discuss comments in this slide deck. This would be a small meeting with select members of the USAID/Zambia team. Following this meeting and some data clean-up, I would like to tentatively suggest an interactive data review with the FH team. We can discuss what this may look like during the internal meeting. </a:t>
            </a:r>
          </a:p>
        </p:txBody>
      </p:sp>
      <p:sp>
        <p:nvSpPr>
          <p:cNvPr id="4" name="Slide Number Placeholder 3"/>
          <p:cNvSpPr>
            <a:spLocks noGrp="1"/>
          </p:cNvSpPr>
          <p:nvPr>
            <p:ph type="sldNum" sz="quarter" idx="5"/>
          </p:nvPr>
        </p:nvSpPr>
        <p:spPr/>
        <p:txBody>
          <a:bodyPr/>
          <a:lstStyle/>
          <a:p>
            <a:fld id="{824A558B-E4E9-A94A-B9C1-029E46A76ABA}" type="slidenum">
              <a:rPr lang="en-US" smtClean="0"/>
              <a:t>23</a:t>
            </a:fld>
            <a:endParaRPr lang="en-US"/>
          </a:p>
        </p:txBody>
      </p:sp>
    </p:spTree>
    <p:extLst>
      <p:ext uri="{BB962C8B-B14F-4D97-AF65-F5344CB8AC3E}">
        <p14:creationId xmlns:p14="http://schemas.microsoft.com/office/powerpoint/2010/main" val="1456218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Additional Comments:</a:t>
            </a:r>
            <a:endParaRPr lang="en-US" b="0" dirty="0"/>
          </a:p>
          <a:p>
            <a:r>
              <a:rPr lang="en-US" b="0" dirty="0"/>
              <a:t>-Some past decks have included GIS maps, these were a nice and helpful visual </a:t>
            </a:r>
          </a:p>
          <a:p>
            <a:r>
              <a:rPr lang="en-US" b="0" dirty="0"/>
              <a:t>-Is there a reason why CFR for diarrhea was removed?</a:t>
            </a:r>
          </a:p>
          <a:p>
            <a:endParaRPr lang="en-US" b="1" dirty="0"/>
          </a:p>
        </p:txBody>
      </p:sp>
      <p:sp>
        <p:nvSpPr>
          <p:cNvPr id="4" name="Slide Number Placeholder 3"/>
          <p:cNvSpPr>
            <a:spLocks noGrp="1"/>
          </p:cNvSpPr>
          <p:nvPr>
            <p:ph type="sldNum" sz="quarter" idx="5"/>
          </p:nvPr>
        </p:nvSpPr>
        <p:spPr/>
        <p:txBody>
          <a:bodyPr/>
          <a:lstStyle/>
          <a:p>
            <a:fld id="{824A558B-E4E9-A94A-B9C1-029E46A76ABA}" type="slidenum">
              <a:rPr lang="en-US" smtClean="0"/>
              <a:t>24</a:t>
            </a:fld>
            <a:endParaRPr lang="en-US"/>
          </a:p>
        </p:txBody>
      </p:sp>
    </p:spTree>
    <p:extLst>
      <p:ext uri="{BB962C8B-B14F-4D97-AF65-F5344CB8AC3E}">
        <p14:creationId xmlns:p14="http://schemas.microsoft.com/office/powerpoint/2010/main" val="2484898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4</a:t>
            </a:fld>
            <a:endParaRPr lang="en-US"/>
          </a:p>
        </p:txBody>
      </p:sp>
    </p:spTree>
    <p:extLst>
      <p:ext uri="{BB962C8B-B14F-4D97-AF65-F5344CB8AC3E}">
        <p14:creationId xmlns:p14="http://schemas.microsoft.com/office/powerpoint/2010/main" val="2335052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green line is challenging, please change color </a:t>
            </a:r>
          </a:p>
          <a:p>
            <a:r>
              <a:rPr lang="en-US" dirty="0"/>
              <a:t>-While I like what is being shown here, it seems overly complicated and that the line graph showing percentages would be more valuable than the number of deliveries. The number of deliveries are so high that you can’t even really read the value on a bar graph anyways and this information may be more clear in the table or a data set linked to the graph. </a:t>
            </a:r>
          </a:p>
          <a:p>
            <a:r>
              <a:rPr lang="en-US" dirty="0"/>
              <a:t>-Again, I think this needs a comparison outside of 2020. It doesn’t seem that we can say there is not apparent contribution to COVID-19 when all the data is from 2020. Other data I have seen shows decreases in 2020 compared to 2019 which could be linked to factors such as the gassings, COVID-19, etc. </a:t>
            </a:r>
          </a:p>
        </p:txBody>
      </p:sp>
      <p:sp>
        <p:nvSpPr>
          <p:cNvPr id="4" name="Slide Number Placeholder 3"/>
          <p:cNvSpPr>
            <a:spLocks noGrp="1"/>
          </p:cNvSpPr>
          <p:nvPr>
            <p:ph type="sldNum" sz="quarter" idx="5"/>
          </p:nvPr>
        </p:nvSpPr>
        <p:spPr/>
        <p:txBody>
          <a:bodyPr/>
          <a:lstStyle/>
          <a:p>
            <a:fld id="{824A558B-E4E9-A94A-B9C1-029E46A76ABA}" type="slidenum">
              <a:rPr lang="en-US" smtClean="0"/>
              <a:t>5</a:t>
            </a:fld>
            <a:endParaRPr lang="en-US"/>
          </a:p>
        </p:txBody>
      </p:sp>
    </p:spTree>
    <p:extLst>
      <p:ext uri="{BB962C8B-B14F-4D97-AF65-F5344CB8AC3E}">
        <p14:creationId xmlns:p14="http://schemas.microsoft.com/office/powerpoint/2010/main" val="2034846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ZA" dirty="0"/>
              <a:t>-Any indications as to why October was so much higher? Is this a nationwide trend, linked to a few provinces, a potential data error, an increase to a certain cause, other?</a:t>
            </a:r>
          </a:p>
          <a:p>
            <a:pPr marL="0" indent="0">
              <a:buFont typeface="Arial" panose="020B0604020202020204" pitchFamily="34" charset="0"/>
              <a:buNone/>
            </a:pPr>
            <a:r>
              <a:rPr lang="en-ZA" dirty="0"/>
              <a:t>-While we did not request for it within this data, it would be helpful to have causes of death (maternal, </a:t>
            </a:r>
            <a:r>
              <a:rPr lang="en-ZA" dirty="0" err="1"/>
              <a:t>newborn</a:t>
            </a:r>
            <a:r>
              <a:rPr lang="en-ZA" dirty="0"/>
              <a:t>, etc.) in the data model. </a:t>
            </a:r>
          </a:p>
          <a:p>
            <a:pPr marL="0" indent="0">
              <a:buFont typeface="Arial" panose="020B0604020202020204" pitchFamily="34" charset="0"/>
              <a:buNone/>
            </a:pPr>
            <a:r>
              <a:rPr lang="en-ZA" dirty="0"/>
              <a:t>-Could you please provide more details on the “measures employed to reduce maternal death”? Are these things the MOH is promoting right now, your suggestions, other? How do these points link to the data? For example, is data showing that distribution of midwives is an issue that is leading to maternal deaths? Mainly, just trying to get an idea of what this box is trying to show. </a:t>
            </a:r>
          </a:p>
          <a:p>
            <a:pPr marL="0" indent="0">
              <a:buFont typeface="Arial" panose="020B0604020202020204" pitchFamily="34" charset="0"/>
              <a:buNone/>
            </a:pPr>
            <a:endParaRPr lang="en-ZA" dirty="0"/>
          </a:p>
        </p:txBody>
      </p:sp>
      <p:sp>
        <p:nvSpPr>
          <p:cNvPr id="4" name="Slide Number Placeholder 3"/>
          <p:cNvSpPr>
            <a:spLocks noGrp="1"/>
          </p:cNvSpPr>
          <p:nvPr>
            <p:ph type="sldNum" sz="quarter" idx="5"/>
          </p:nvPr>
        </p:nvSpPr>
        <p:spPr/>
        <p:txBody>
          <a:bodyPr/>
          <a:lstStyle/>
          <a:p>
            <a:fld id="{824A558B-E4E9-A94A-B9C1-029E46A76ABA}" type="slidenum">
              <a:rPr lang="en-US" smtClean="0"/>
              <a:t>6</a:t>
            </a:fld>
            <a:endParaRPr lang="en-US"/>
          </a:p>
        </p:txBody>
      </p:sp>
    </p:spTree>
    <p:extLst>
      <p:ext uri="{BB962C8B-B14F-4D97-AF65-F5344CB8AC3E}">
        <p14:creationId xmlns:p14="http://schemas.microsoft.com/office/powerpoint/2010/main" val="1504682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visual is hard to read and visually messy. It needs to be redone. </a:t>
            </a:r>
          </a:p>
          <a:p>
            <a:r>
              <a:rPr lang="en-US" dirty="0"/>
              <a:t>-This data does not appear to match what is in the excel spreadsheet. I added everything up in both and they are quite off. Is this one maternal deaths and the other maternal deaths in facility? Please explain why the data doesn’t match up. This is also an example of how having the definition within the slide or in the comment box would be very helpful in reducing confusion. As a real-life example, I was trying to use this data yesterday for a report and spent a few hours just trying to confirm what was meant here by “maternal deaths” compared to the excel table. This should have been very easy, but it was a wasted effort as I couldn’t get the figures to match so could not be sure if how I was describing the data and the indicators was accurate. </a:t>
            </a:r>
          </a:p>
          <a:p>
            <a:r>
              <a:rPr lang="en-US" dirty="0"/>
              <a:t>-Thank you for including trends from a couple of years. </a:t>
            </a:r>
          </a:p>
        </p:txBody>
      </p:sp>
      <p:sp>
        <p:nvSpPr>
          <p:cNvPr id="4" name="Slide Number Placeholder 3"/>
          <p:cNvSpPr>
            <a:spLocks noGrp="1"/>
          </p:cNvSpPr>
          <p:nvPr>
            <p:ph type="sldNum" sz="quarter" idx="5"/>
          </p:nvPr>
        </p:nvSpPr>
        <p:spPr/>
        <p:txBody>
          <a:bodyPr/>
          <a:lstStyle/>
          <a:p>
            <a:fld id="{824A558B-E4E9-A94A-B9C1-029E46A76ABA}" type="slidenum">
              <a:rPr lang="en-US" smtClean="0"/>
              <a:t>7</a:t>
            </a:fld>
            <a:endParaRPr lang="en-US"/>
          </a:p>
        </p:txBody>
      </p:sp>
    </p:spTree>
    <p:extLst>
      <p:ext uri="{BB962C8B-B14F-4D97-AF65-F5344CB8AC3E}">
        <p14:creationId xmlns:p14="http://schemas.microsoft.com/office/powerpoint/2010/main" val="2738827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indications as to why Southern may have been so high in the month of October? Same comment for Luapula and Northern standouts. </a:t>
            </a:r>
          </a:p>
          <a:p>
            <a:r>
              <a:rPr lang="en-US" dirty="0"/>
              <a:t>-I noted you highlighted Copperbelt complexly as being the highest. Any indications of why this may be the case? Is it a matter of population, data issue, something else?</a:t>
            </a:r>
          </a:p>
          <a:p>
            <a:r>
              <a:rPr lang="en-US" dirty="0"/>
              <a:t>-Is the Women and Newborn Hospital (located in Lusaka) captured in this data? </a:t>
            </a:r>
          </a:p>
        </p:txBody>
      </p:sp>
      <p:sp>
        <p:nvSpPr>
          <p:cNvPr id="4" name="Slide Number Placeholder 3"/>
          <p:cNvSpPr>
            <a:spLocks noGrp="1"/>
          </p:cNvSpPr>
          <p:nvPr>
            <p:ph type="sldNum" sz="quarter" idx="5"/>
          </p:nvPr>
        </p:nvSpPr>
        <p:spPr/>
        <p:txBody>
          <a:bodyPr/>
          <a:lstStyle/>
          <a:p>
            <a:fld id="{824A558B-E4E9-A94A-B9C1-029E46A76ABA}" type="slidenum">
              <a:rPr lang="en-US" smtClean="0"/>
              <a:t>8</a:t>
            </a:fld>
            <a:endParaRPr lang="en-US"/>
          </a:p>
        </p:txBody>
      </p:sp>
    </p:spTree>
    <p:extLst>
      <p:ext uri="{BB962C8B-B14F-4D97-AF65-F5344CB8AC3E}">
        <p14:creationId xmlns:p14="http://schemas.microsoft.com/office/powerpoint/2010/main" val="3865553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ZA" b="0" dirty="0"/>
              <a:t>-Same comments/questions as slide 6, but in relation to neonatal deaths. </a:t>
            </a:r>
          </a:p>
          <a:p>
            <a:pPr marL="0" indent="0">
              <a:buFont typeface="Arial" panose="020B0604020202020204" pitchFamily="34" charset="0"/>
              <a:buNone/>
            </a:pPr>
            <a:endParaRPr lang="en-ZA" b="1" dirty="0"/>
          </a:p>
          <a:p>
            <a:pPr marL="0" indent="0">
              <a:buFont typeface="Arial" panose="020B0604020202020204" pitchFamily="34" charset="0"/>
              <a:buNone/>
            </a:pPr>
            <a:r>
              <a:rPr lang="en-ZA" b="1" dirty="0"/>
              <a:t>From E4H</a:t>
            </a:r>
          </a:p>
          <a:p>
            <a:pPr marL="171450" indent="-171450">
              <a:buFont typeface="Arial" panose="020B0604020202020204" pitchFamily="34" charset="0"/>
              <a:buChar char="•"/>
            </a:pPr>
            <a:r>
              <a:rPr lang="en-ZA" dirty="0"/>
              <a:t>The Neonatal death Jul (221 and Aug 248) when analysis was done in Oct</a:t>
            </a:r>
          </a:p>
          <a:p>
            <a:pPr marL="171450" indent="-171450">
              <a:buFont typeface="Arial" panose="020B0604020202020204" pitchFamily="34" charset="0"/>
              <a:buChar char="•"/>
            </a:pPr>
            <a:r>
              <a:rPr lang="en-ZA" dirty="0"/>
              <a:t>Late update of data is a big challenge</a:t>
            </a:r>
          </a:p>
        </p:txBody>
      </p:sp>
      <p:sp>
        <p:nvSpPr>
          <p:cNvPr id="4" name="Slide Number Placeholder 3"/>
          <p:cNvSpPr>
            <a:spLocks noGrp="1"/>
          </p:cNvSpPr>
          <p:nvPr>
            <p:ph type="sldNum" sz="quarter" idx="5"/>
          </p:nvPr>
        </p:nvSpPr>
        <p:spPr/>
        <p:txBody>
          <a:bodyPr/>
          <a:lstStyle/>
          <a:p>
            <a:fld id="{824A558B-E4E9-A94A-B9C1-029E46A76ABA}" type="slidenum">
              <a:rPr lang="en-US" smtClean="0"/>
              <a:t>9</a:t>
            </a:fld>
            <a:endParaRPr lang="en-US"/>
          </a:p>
        </p:txBody>
      </p:sp>
    </p:spTree>
    <p:extLst>
      <p:ext uri="{BB962C8B-B14F-4D97-AF65-F5344CB8AC3E}">
        <p14:creationId xmlns:p14="http://schemas.microsoft.com/office/powerpoint/2010/main" val="2773637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visual is hard to read and visually messy. It needs to be redone.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-Thank you for including trends from a couple of years.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-Perhaps the title can reflect the trend. It seems deaths on average have been increasing from 2018 to 20</a:t>
            </a:r>
          </a:p>
          <a:p>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10</a:t>
            </a:fld>
            <a:endParaRPr lang="en-US"/>
          </a:p>
        </p:txBody>
      </p:sp>
    </p:spTree>
    <p:extLst>
      <p:ext uri="{BB962C8B-B14F-4D97-AF65-F5344CB8AC3E}">
        <p14:creationId xmlns:p14="http://schemas.microsoft.com/office/powerpoint/2010/main" val="701532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provide a key to indicate what is meant by the different highlight colors</a:t>
            </a:r>
          </a:p>
          <a:p>
            <a:r>
              <a:rPr lang="en-US" dirty="0"/>
              <a:t>-Is there a way this could be presented visually without being too crowded? If monthly is to much, perhaps quarterly or comparing a few years. </a:t>
            </a:r>
          </a:p>
          <a:p>
            <a:r>
              <a:rPr lang="en-US" dirty="0"/>
              <a:t>-If available, please provide any insights on the highlighted cells. </a:t>
            </a:r>
          </a:p>
          <a:p>
            <a:r>
              <a:rPr lang="en-US" dirty="0"/>
              <a:t>-Is the Women and Newborn Hospital included within this data?</a:t>
            </a:r>
          </a:p>
          <a:p>
            <a:r>
              <a:rPr lang="en-US" dirty="0"/>
              <a:t>-Title is incorrect and should be updated. </a:t>
            </a:r>
          </a:p>
        </p:txBody>
      </p:sp>
      <p:sp>
        <p:nvSpPr>
          <p:cNvPr id="4" name="Slide Number Placeholder 3"/>
          <p:cNvSpPr>
            <a:spLocks noGrp="1"/>
          </p:cNvSpPr>
          <p:nvPr>
            <p:ph type="sldNum" sz="quarter" idx="5"/>
          </p:nvPr>
        </p:nvSpPr>
        <p:spPr/>
        <p:txBody>
          <a:bodyPr/>
          <a:lstStyle/>
          <a:p>
            <a:fld id="{824A558B-E4E9-A94A-B9C1-029E46A76ABA}" type="slidenum">
              <a:rPr lang="en-US" smtClean="0"/>
              <a:t>11</a:t>
            </a:fld>
            <a:endParaRPr lang="en-US"/>
          </a:p>
        </p:txBody>
      </p:sp>
    </p:spTree>
    <p:extLst>
      <p:ext uri="{BB962C8B-B14F-4D97-AF65-F5344CB8AC3E}">
        <p14:creationId xmlns:p14="http://schemas.microsoft.com/office/powerpoint/2010/main" val="20182913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Full Photo">
    <p:bg>
      <p:bgPr>
        <a:solidFill>
          <a:schemeClr val="tx1"/>
        </a:solidFill>
        <a:effectLst/>
      </p:bgPr>
    </p:bg>
    <p:spTree>
      <p:nvGrpSpPr>
        <p:cNvPr id="1" name=""/>
        <p:cNvGrpSpPr/>
        <p:nvPr/>
      </p:nvGrpSpPr>
      <p:grpSpPr>
        <a:xfrm>
          <a:off x="0" y="0"/>
          <a:ext cx="0" cy="0"/>
          <a:chOff x="0" y="0"/>
          <a:chExt cx="0" cy="0"/>
        </a:xfrm>
      </p:grpSpPr>
      <p:pic>
        <p:nvPicPr>
          <p:cNvPr id="17" name="Picture Placeholder 9"/>
          <p:cNvPicPr>
            <a:picLocks noChangeAspect="1"/>
          </p:cNvPicPr>
          <p:nvPr userDrawn="1"/>
        </p:nvPicPr>
        <p:blipFill rotWithShape="1">
          <a:blip r:embed="rId2" cstate="print">
            <a:extLst>
              <a:ext uri="{28A0092B-C50C-407E-A947-70E740481C1C}">
                <a14:useLocalDpi xmlns:a14="http://schemas.microsoft.com/office/drawing/2010/main"/>
              </a:ext>
            </a:extLst>
          </a:blip>
          <a:srcRect l="2241" b="2241"/>
          <a:stretch/>
        </p:blipFill>
        <p:spPr>
          <a:xfrm>
            <a:off x="152400" y="152399"/>
            <a:ext cx="8839200" cy="6555326"/>
          </a:xfrm>
          <a:prstGeom prst="rect">
            <a:avLst/>
          </a:prstGeom>
          <a:solidFill>
            <a:srgbClr val="CFCDC9"/>
          </a:solidFill>
        </p:spPr>
      </p:pic>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40C00456-721A-A94C-800A-D5E7EE91C160}" type="datetime1">
              <a:rPr lang="en-US" smtClean="0"/>
              <a:pPr/>
              <a:t>1/6/2021</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2" name="Title 1"/>
          <p:cNvSpPr>
            <a:spLocks noGrp="1"/>
          </p:cNvSpPr>
          <p:nvPr>
            <p:ph type="ctrTitle" hasCustomPrompt="1"/>
          </p:nvPr>
        </p:nvSpPr>
        <p:spPr>
          <a:xfrm>
            <a:off x="685800" y="2133600"/>
            <a:ext cx="5486400" cy="1600200"/>
          </a:xfrm>
          <a:effectLst>
            <a:outerShdw blurRad="254000" dir="2700000" algn="tl" rotWithShape="0">
              <a:srgbClr val="000000">
                <a:alpha val="20000"/>
              </a:srgbClr>
            </a:outerShdw>
          </a:effectLst>
        </p:spPr>
        <p:txBody>
          <a:bodyPr anchor="b" anchorCtr="0">
            <a:normAutofit/>
          </a:bodyPr>
          <a:lstStyle>
            <a:lvl1pPr>
              <a:defRPr sz="3200">
                <a:solidFill>
                  <a:schemeClr val="bg1"/>
                </a:solidFill>
              </a:defRPr>
            </a:lvl1pPr>
          </a:lstStyle>
          <a:p>
            <a:r>
              <a:rPr lang="en-US" dirty="0"/>
              <a:t>CLICK TO EDIT MASTER TITLE STYLE</a:t>
            </a:r>
          </a:p>
        </p:txBody>
      </p:sp>
      <p:sp>
        <p:nvSpPr>
          <p:cNvPr id="13" name="Subtitle 2"/>
          <p:cNvSpPr>
            <a:spLocks noGrp="1"/>
          </p:cNvSpPr>
          <p:nvPr>
            <p:ph type="subTitle" idx="1" hasCustomPrompt="1"/>
          </p:nvPr>
        </p:nvSpPr>
        <p:spPr>
          <a:xfrm>
            <a:off x="685800" y="4114800"/>
            <a:ext cx="3429000" cy="1600200"/>
          </a:xfrm>
          <a:effectLst>
            <a:outerShdw blurRad="254000" dir="5400000" algn="tl" rotWithShape="0">
              <a:srgbClr val="000000">
                <a:alpha val="40000"/>
              </a:srgbClr>
            </a:outerShdw>
          </a:effectLst>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4" name="Straight Connector 13"/>
          <p:cNvCxnSpPr/>
          <p:nvPr userDrawn="1"/>
        </p:nvCxnSpPr>
        <p:spPr>
          <a:xfrm>
            <a:off x="762000" y="3886200"/>
            <a:ext cx="320040" cy="0"/>
          </a:xfrm>
          <a:prstGeom prst="line">
            <a:avLst/>
          </a:prstGeom>
          <a:ln w="19050">
            <a:solidFill>
              <a:srgbClr val="FFFFFF"/>
            </a:solidFill>
          </a:ln>
          <a:effectLst>
            <a:outerShdw blurRad="254000" dir="27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chemeClr val="bg1"/>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1522" y="685800"/>
            <a:ext cx="1813366" cy="544010"/>
          </a:xfrm>
          <a:prstGeom prst="rect">
            <a:avLst/>
          </a:prstGeom>
          <a:effectLst>
            <a:outerShdw blurRad="254000" dir="2700000" algn="tl" rotWithShape="0">
              <a:srgbClr val="000000">
                <a:alpha val="20000"/>
              </a:srgbClr>
            </a:outerShdw>
          </a:effectLst>
        </p:spPr>
      </p:pic>
      <p:sp>
        <p:nvSpPr>
          <p:cNvPr id="18" name="Rounded Rectangle 17"/>
          <p:cNvSpPr/>
          <p:nvPr userDrawn="1"/>
        </p:nvSpPr>
        <p:spPr>
          <a:xfrm>
            <a:off x="5159633" y="3726360"/>
            <a:ext cx="3396734" cy="2739509"/>
          </a:xfrm>
          <a:prstGeom prst="roundRect">
            <a:avLst>
              <a:gd name="adj" fmla="val 4893"/>
            </a:avLst>
          </a:prstGeom>
          <a:solidFill>
            <a:schemeClr val="bg1">
              <a:alpha val="80000"/>
            </a:schemeClr>
          </a:solidFill>
          <a:ln w="6350">
            <a:solidFill>
              <a:srgbClr val="6C6463"/>
            </a:solidFill>
          </a:ln>
          <a:effectLst/>
        </p:spPr>
        <p:style>
          <a:lnRef idx="1">
            <a:schemeClr val="accent1"/>
          </a:lnRef>
          <a:fillRef idx="3">
            <a:schemeClr val="accent1"/>
          </a:fillRef>
          <a:effectRef idx="2">
            <a:schemeClr val="accent1"/>
          </a:effectRef>
          <a:fontRef idx="minor">
            <a:schemeClr val="lt1"/>
          </a:fontRef>
        </p:style>
        <p:txBody>
          <a:bodyPr wrap="square" lIns="91440" tIns="137160" rIns="182880" bIns="137160" rtlCol="0" anchor="ctr">
            <a:spAutoFit/>
          </a:bodyPr>
          <a:lstStyle/>
          <a:p>
            <a:pPr marL="58737" indent="0">
              <a:spcAft>
                <a:spcPts val="600"/>
              </a:spcAft>
              <a:buFontTx/>
              <a:buNone/>
            </a:pPr>
            <a:r>
              <a:rPr lang="en-US" sz="1000" dirty="0">
                <a:solidFill>
                  <a:schemeClr val="tx1"/>
                </a:solidFill>
              </a:rPr>
              <a:t>To change this cover photo: </a:t>
            </a:r>
          </a:p>
          <a:p>
            <a:pPr marL="171450" indent="-112713">
              <a:spcAft>
                <a:spcPts val="600"/>
              </a:spcAft>
              <a:buFont typeface="Arial"/>
              <a:buChar char="•"/>
            </a:pPr>
            <a:r>
              <a:rPr lang="en-US" sz="1000" dirty="0">
                <a:solidFill>
                  <a:schemeClr val="tx1"/>
                </a:solidFill>
              </a:rPr>
              <a:t>Click on View &gt; Slide Master.</a:t>
            </a:r>
          </a:p>
          <a:p>
            <a:pPr marL="171450" indent="-112713">
              <a:spcAft>
                <a:spcPts val="600"/>
              </a:spcAft>
              <a:buFont typeface="Arial"/>
              <a:buChar char="•"/>
            </a:pPr>
            <a:r>
              <a:rPr lang="en-US" sz="1000" dirty="0">
                <a:solidFill>
                  <a:schemeClr val="tx1"/>
                </a:solidFill>
              </a:rPr>
              <a:t>Right</a:t>
            </a:r>
            <a:r>
              <a:rPr lang="en-US" sz="1000" baseline="0" dirty="0">
                <a:solidFill>
                  <a:schemeClr val="tx1"/>
                </a:solidFill>
              </a:rPr>
              <a:t> c</a:t>
            </a:r>
            <a:r>
              <a:rPr lang="en-US" sz="1000" dirty="0">
                <a:solidFill>
                  <a:schemeClr val="tx1"/>
                </a:solidFill>
              </a:rPr>
              <a:t>lick on this photo</a:t>
            </a:r>
            <a:r>
              <a:rPr lang="en-US" sz="1000" baseline="0" dirty="0">
                <a:solidFill>
                  <a:schemeClr val="tx1"/>
                </a:solidFill>
              </a:rPr>
              <a:t> &gt; Change Picture… &gt; Choose a Picture &gt; Insert.</a:t>
            </a:r>
            <a:endParaRPr lang="en-US" sz="1000" dirty="0">
              <a:solidFill>
                <a:schemeClr val="tx1"/>
              </a:solidFill>
            </a:endParaRPr>
          </a:p>
          <a:p>
            <a:pPr marL="171450" indent="-112713">
              <a:spcAft>
                <a:spcPts val="600"/>
              </a:spcAft>
              <a:buFont typeface="Arial"/>
              <a:buChar char="•"/>
            </a:pPr>
            <a:r>
              <a:rPr lang="en-US" sz="1000" dirty="0">
                <a:solidFill>
                  <a:schemeClr val="tx1"/>
                </a:solidFill>
              </a:rPr>
              <a:t>Click on Picture Tools tab &gt; Crop &gt; drag straight cropping handles to inside edges of white frame. You can resize the photo within shape, while locking the photo’s aspect ratio, by holding shift key and dragging the photo’s round corner handle. You can also use the mouse to drag the photo to desired position within the shape. Click outside the photo.</a:t>
            </a:r>
          </a:p>
          <a:p>
            <a:pPr marL="171450" indent="-112713">
              <a:spcAft>
                <a:spcPts val="600"/>
              </a:spcAft>
              <a:buFont typeface="Arial"/>
              <a:buChar char="•"/>
            </a:pPr>
            <a:r>
              <a:rPr lang="en-US" sz="1000" dirty="0">
                <a:solidFill>
                  <a:schemeClr val="tx1"/>
                </a:solidFill>
              </a:rPr>
              <a:t>Add photo credit to the text box at top right of page.</a:t>
            </a:r>
          </a:p>
          <a:p>
            <a:pPr marL="171450" indent="-112713">
              <a:spcAft>
                <a:spcPts val="600"/>
              </a:spcAft>
              <a:buFont typeface="Arial"/>
              <a:buChar char="•"/>
            </a:pPr>
            <a:r>
              <a:rPr lang="en-US" sz="1000" dirty="0">
                <a:solidFill>
                  <a:schemeClr val="tx1"/>
                </a:solidFill>
              </a:rPr>
              <a:t>Delete this instruction text box.</a:t>
            </a:r>
          </a:p>
        </p:txBody>
      </p:sp>
    </p:spTree>
    <p:extLst>
      <p:ext uri="{BB962C8B-B14F-4D97-AF65-F5344CB8AC3E}">
        <p14:creationId xmlns:p14="http://schemas.microsoft.com/office/powerpoint/2010/main" val="3883077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d/White 1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414FB1AD-D69E-B741-965A-0BAE826C2FA6}" type="datetime1">
              <a:rPr lang="en-US" smtClean="0"/>
              <a:pPr/>
              <a:t>1/6/2021</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2692142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d/White 2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AB18E012-EC0C-1649-A039-CB178266D114}" type="datetime1">
              <a:rPr lang="en-US" smtClean="0"/>
              <a:t>1/6/2021</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447714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d/White 3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39C62A9A-2216-F44B-AFF9-136AA601C377}" type="datetime1">
              <a:rPr lang="en-US" smtClean="0"/>
              <a:t>1/6/2021</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25405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d/White 1 Content + Bottom Photo">
    <p:bg>
      <p:bgPr>
        <a:solidFill>
          <a:schemeClr val="bg1"/>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3429000"/>
            <a:ext cx="8839200" cy="32766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193355D5-F1DA-0F48-9E7E-0A3FEBF9FF84}" type="datetime1">
              <a:rPr lang="en-US" smtClean="0"/>
              <a:pPr/>
              <a:t>1/6/2021</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
        <p:nvSpPr>
          <p:cNvPr id="14"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234146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ed/White 1 Content + Righ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60FEB5C5-97E6-6B45-BBE4-F2449473BB96}" type="datetime1">
              <a:rPr lang="en-US" smtClean="0"/>
              <a:pPr/>
              <a:t>1/6/2021</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2057401"/>
            <a:ext cx="3657600" cy="4114799"/>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BA0C2F"/>
                </a:solidFill>
              </a:defRPr>
            </a:lvl1pPr>
          </a:lstStyle>
          <a:p>
            <a:r>
              <a:rPr lang="en-US" dirty="0"/>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1262035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d/White Title Only">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60FEB5C5-97E6-6B45-BBE4-F2449473BB96}" type="datetime1">
              <a:rPr lang="en-US" smtClean="0"/>
              <a:pPr/>
              <a:t>1/6/2021</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16" name="Title 1"/>
          <p:cNvSpPr>
            <a:spLocks noGrp="1"/>
          </p:cNvSpPr>
          <p:nvPr>
            <p:ph type="title" hasCustomPrompt="1"/>
          </p:nvPr>
        </p:nvSpPr>
        <p:spPr>
          <a:xfrm>
            <a:off x="4877104" y="2971800"/>
            <a:ext cx="3885896" cy="954107"/>
          </a:xfrm>
        </p:spPr>
        <p:txBody>
          <a:bodyPr wrap="square" anchor="ctr"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22279006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 Info">
    <p:spTree>
      <p:nvGrpSpPr>
        <p:cNvPr id="1" name=""/>
        <p:cNvGrpSpPr/>
        <p:nvPr/>
      </p:nvGrpSpPr>
      <p:grpSpPr>
        <a:xfrm>
          <a:off x="0" y="0"/>
          <a:ext cx="0" cy="0"/>
          <a:chOff x="0" y="0"/>
          <a:chExt cx="0" cy="0"/>
        </a:xfrm>
      </p:grpSpPr>
      <p:pic>
        <p:nvPicPr>
          <p:cNvPr id="10" name="Picture Placeholder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00" y="126997"/>
            <a:ext cx="8839200" cy="6578603"/>
          </a:xfrm>
          <a:prstGeom prst="rect">
            <a:avLst/>
          </a:prstGeom>
        </p:spPr>
      </p:pic>
      <p:sp>
        <p:nvSpPr>
          <p:cNvPr id="5"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6"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3F4168E2-91C5-9646-9F53-5B4E70AF759D}" type="datetime1">
              <a:rPr lang="en-US" smtClean="0"/>
              <a:pPr/>
              <a:t>1/6/2021</a:t>
            </a:fld>
            <a:endParaRPr lang="en-US"/>
          </a:p>
        </p:txBody>
      </p:sp>
      <p:sp>
        <p:nvSpPr>
          <p:cNvPr id="8"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2285" y="5943600"/>
            <a:ext cx="1524000" cy="457200"/>
          </a:xfrm>
          <a:prstGeom prst="rect">
            <a:avLst/>
          </a:prstGeom>
        </p:spPr>
      </p:pic>
      <p:sp>
        <p:nvSpPr>
          <p:cNvPr id="16" name="Subtitle 2"/>
          <p:cNvSpPr>
            <a:spLocks noGrp="1"/>
          </p:cNvSpPr>
          <p:nvPr>
            <p:ph type="subTitle" idx="1" hasCustomPrompt="1"/>
          </p:nvPr>
        </p:nvSpPr>
        <p:spPr>
          <a:xfrm>
            <a:off x="685800" y="4114800"/>
            <a:ext cx="3429000" cy="1600200"/>
          </a:xfrm>
          <a:effectLst>
            <a:outerShdw blurRad="254000" dir="5400000" algn="tl" rotWithShape="0">
              <a:srgbClr val="000000">
                <a:alpha val="40000"/>
              </a:srgbClr>
            </a:outerShdw>
          </a:effectLst>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7" name="Straight Connector 16"/>
          <p:cNvCxnSpPr/>
          <p:nvPr userDrawn="1"/>
        </p:nvCxnSpPr>
        <p:spPr>
          <a:xfrm>
            <a:off x="762000" y="3886200"/>
            <a:ext cx="320040" cy="0"/>
          </a:xfrm>
          <a:prstGeom prst="line">
            <a:avLst/>
          </a:prstGeom>
          <a:ln w="19050">
            <a:solidFill>
              <a:srgbClr val="FFFFFF"/>
            </a:solidFill>
          </a:ln>
          <a:effectLst>
            <a:outerShdw blurRad="254000" dir="27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1852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 Full Blue">
    <p:bg>
      <p:bgPr>
        <a:solidFill>
          <a:srgbClr val="002F6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522" y="685800"/>
            <a:ext cx="1813366" cy="544010"/>
          </a:xfrm>
          <a:prstGeom prst="rect">
            <a:avLst/>
          </a:prstGeom>
        </p:spPr>
      </p:pic>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EB2C8F94-9D67-854F-8417-3B884156945E}" type="datetime1">
              <a:rPr lang="en-US" smtClean="0"/>
              <a:pPr/>
              <a:t>1/6/2021</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Title 1"/>
          <p:cNvSpPr>
            <a:spLocks noGrp="1"/>
          </p:cNvSpPr>
          <p:nvPr>
            <p:ph type="ctrTitle" hasCustomPrompt="1"/>
          </p:nvPr>
        </p:nvSpPr>
        <p:spPr>
          <a:xfrm>
            <a:off x="685800" y="2133600"/>
            <a:ext cx="5486400" cy="1600200"/>
          </a:xfrm>
        </p:spPr>
        <p:txBody>
          <a:bodyPr anchor="b" anchorCtr="0">
            <a:normAutofit/>
          </a:bodyPr>
          <a:lstStyle>
            <a:lvl1pPr>
              <a:defRPr sz="3200">
                <a:solidFill>
                  <a:srgbClr val="FFFFFF"/>
                </a:solidFill>
              </a:defRPr>
            </a:lvl1pPr>
          </a:lstStyle>
          <a:p>
            <a:r>
              <a:rPr lang="en-US" dirty="0"/>
              <a:t>CLICK TO EDIT MASTER TITLE STYLE</a:t>
            </a:r>
          </a:p>
        </p:txBody>
      </p:sp>
      <p:sp>
        <p:nvSpPr>
          <p:cNvPr id="15" name="Subtitle 2"/>
          <p:cNvSpPr>
            <a:spLocks noGrp="1"/>
          </p:cNvSpPr>
          <p:nvPr>
            <p:ph type="subTitle" idx="1" hasCustomPrompt="1"/>
          </p:nvPr>
        </p:nvSpPr>
        <p:spPr>
          <a:xfrm>
            <a:off x="685800" y="4114800"/>
            <a:ext cx="3429000" cy="16002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6" name="Straight Connector 15"/>
          <p:cNvCxnSpPr/>
          <p:nvPr userDrawn="1"/>
        </p:nvCxnSpPr>
        <p:spPr>
          <a:xfrm>
            <a:off x="762000" y="3886200"/>
            <a:ext cx="320040" cy="0"/>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9452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Divider - Full Blue">
    <p:bg>
      <p:bgPr>
        <a:solidFill>
          <a:srgbClr val="002F6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827782"/>
            <a:ext cx="5486400" cy="1077218"/>
          </a:xfrm>
        </p:spPr>
        <p:txBody>
          <a:bodyPr wrap="square" anchor="t" anchorCtr="0">
            <a:spAutoFit/>
          </a:bodyPr>
          <a:lstStyle>
            <a:lvl1pPr>
              <a:defRPr sz="3200">
                <a:solidFill>
                  <a:srgbClr val="FFFFFF"/>
                </a:solidFill>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C3349C05-927F-3348-96DF-9086CF2761D6}" type="datetime1">
              <a:rPr lang="en-US" smtClean="0"/>
              <a:t>1/6/2021</a:t>
            </a:fld>
            <a:endParaRPr lang="en-US"/>
          </a:p>
        </p:txBody>
      </p:sp>
      <p:sp>
        <p:nvSpPr>
          <p:cNvPr id="4" name="Footer Placeholder 3"/>
          <p:cNvSpPr>
            <a:spLocks noGrp="1"/>
          </p:cNvSpPr>
          <p:nvPr>
            <p:ph type="ftr" sz="quarter" idx="11"/>
          </p:nvPr>
        </p:nvSpPr>
        <p:spPr/>
        <p:txBody>
          <a:bodyPr/>
          <a:lstStyle>
            <a:lvl1pPr>
              <a:defRPr>
                <a:solidFill>
                  <a:srgbClr val="FFFFFF"/>
                </a:solidFill>
              </a:defRPr>
            </a:lvl1pPr>
          </a:lstStyle>
          <a:p>
            <a:r>
              <a:rPr lang="en-US"/>
              <a:t>FOOTER GOES HERE</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42782948-4DBE-204D-AB9E-B65E067054AE}"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2285" y="5943600"/>
            <a:ext cx="1524000" cy="457200"/>
          </a:xfrm>
          <a:prstGeom prst="rect">
            <a:avLst/>
          </a:prstGeom>
        </p:spPr>
      </p:pic>
      <p:cxnSp>
        <p:nvCxnSpPr>
          <p:cNvPr id="7" name="Straight Connector 6"/>
          <p:cNvCxnSpPr/>
          <p:nvPr userDrawn="1"/>
        </p:nvCxnSpPr>
        <p:spPr>
          <a:xfrm>
            <a:off x="746760" y="990600"/>
            <a:ext cx="320040"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2938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ue/Gray 1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414FB1AD-D69E-B741-965A-0BAE826C2FA6}" type="datetime1">
              <a:rPr lang="en-US" smtClean="0"/>
              <a:pPr/>
              <a:t>1/6/2021</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72989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Full Red">
    <p:bg>
      <p:bgPr>
        <a:solidFill>
          <a:srgbClr val="BA0C2F"/>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EB2C8F94-9D67-854F-8417-3B884156945E}" type="datetime1">
              <a:rPr lang="en-US" smtClean="0"/>
              <a:pPr/>
              <a:t>1/6/2021</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Title 1"/>
          <p:cNvSpPr>
            <a:spLocks noGrp="1"/>
          </p:cNvSpPr>
          <p:nvPr>
            <p:ph type="ctrTitle" hasCustomPrompt="1"/>
          </p:nvPr>
        </p:nvSpPr>
        <p:spPr>
          <a:xfrm>
            <a:off x="685800" y="2133600"/>
            <a:ext cx="5486400" cy="1600200"/>
          </a:xfrm>
        </p:spPr>
        <p:txBody>
          <a:bodyPr anchor="b" anchorCtr="0">
            <a:normAutofit/>
          </a:bodyPr>
          <a:lstStyle>
            <a:lvl1pPr>
              <a:defRPr sz="3200">
                <a:solidFill>
                  <a:srgbClr val="FFFFFF"/>
                </a:solidFill>
              </a:defRPr>
            </a:lvl1pPr>
          </a:lstStyle>
          <a:p>
            <a:r>
              <a:rPr lang="en-US" dirty="0"/>
              <a:t>CLICK TO EDIT MASTER TITLE STYLE</a:t>
            </a:r>
          </a:p>
        </p:txBody>
      </p:sp>
      <p:sp>
        <p:nvSpPr>
          <p:cNvPr id="15" name="Subtitle 2"/>
          <p:cNvSpPr>
            <a:spLocks noGrp="1"/>
          </p:cNvSpPr>
          <p:nvPr>
            <p:ph type="subTitle" idx="1" hasCustomPrompt="1"/>
          </p:nvPr>
        </p:nvSpPr>
        <p:spPr>
          <a:xfrm>
            <a:off x="685800" y="4114800"/>
            <a:ext cx="3429000" cy="16002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6" name="Straight Connector 15"/>
          <p:cNvCxnSpPr/>
          <p:nvPr userDrawn="1"/>
        </p:nvCxnSpPr>
        <p:spPr>
          <a:xfrm>
            <a:off x="762000" y="3886200"/>
            <a:ext cx="320040" cy="0"/>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522" y="685800"/>
            <a:ext cx="1813366" cy="544010"/>
          </a:xfrm>
          <a:prstGeom prst="rect">
            <a:avLst/>
          </a:prstGeom>
          <a:effectLst>
            <a:outerShdw blurRad="254000" dir="2700000" algn="tl" rotWithShape="0">
              <a:srgbClr val="000000">
                <a:alpha val="20000"/>
              </a:srgbClr>
            </a:outerShdw>
          </a:effectLst>
        </p:spPr>
      </p:pic>
    </p:spTree>
    <p:extLst>
      <p:ext uri="{BB962C8B-B14F-4D97-AF65-F5344CB8AC3E}">
        <p14:creationId xmlns:p14="http://schemas.microsoft.com/office/powerpoint/2010/main" val="3252771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ue/Gray 2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p:cNvSpPr>
          <p:nvPr>
            <p:ph type="dt" sz="half" idx="10"/>
          </p:nvPr>
        </p:nvSpPr>
        <p:spPr/>
        <p:txBody>
          <a:bodyPr/>
          <a:lstStyle>
            <a:lvl1pPr>
              <a:defRPr>
                <a:solidFill>
                  <a:srgbClr val="6C6463"/>
                </a:solidFill>
              </a:defRPr>
            </a:lvl1pPr>
          </a:lstStyle>
          <a:p>
            <a:fld id="{F1C838E6-2EFE-2E47-BF15-73F64BC0A44F}" type="datetime1">
              <a:rPr lang="en-US" smtClean="0"/>
              <a:t>1/6/2021</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412102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Gray 3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39C62A9A-2216-F44B-AFF9-136AA601C377}" type="datetime1">
              <a:rPr lang="en-US" smtClean="0"/>
              <a:t>1/6/2021</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22633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Gray 1 Content + Bottom Photo">
    <p:bg>
      <p:bgPr>
        <a:solidFill>
          <a:srgbClr val="E7E7E5"/>
        </a:solidFill>
        <a:effectLst/>
      </p:bgPr>
    </p:bg>
    <p:spTree>
      <p:nvGrpSpPr>
        <p:cNvPr id="1" name=""/>
        <p:cNvGrpSpPr/>
        <p:nvPr/>
      </p:nvGrpSpPr>
      <p:grpSpPr>
        <a:xfrm>
          <a:off x="0" y="0"/>
          <a:ext cx="0" cy="0"/>
          <a:chOff x="0" y="0"/>
          <a:chExt cx="0" cy="0"/>
        </a:xfrm>
      </p:grpSpPr>
      <p:sp>
        <p:nvSpPr>
          <p:cNvPr id="15" name="Picture Placeholder 3"/>
          <p:cNvSpPr>
            <a:spLocks noGrp="1"/>
          </p:cNvSpPr>
          <p:nvPr>
            <p:ph type="pic" sz="quarter" idx="10" hasCustomPrompt="1"/>
          </p:nvPr>
        </p:nvSpPr>
        <p:spPr>
          <a:xfrm>
            <a:off x="152400" y="3429000"/>
            <a:ext cx="8839200" cy="3276600"/>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16"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BCCE5460-4FB7-5647-9AB1-CEF5116A5DCA}" type="datetime1">
              <a:rPr lang="en-US" smtClean="0"/>
              <a:pPr/>
              <a:t>1/6/2021</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38483867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Gray 1 Content + Right Photo">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7D8A49A0-1A63-6943-82D6-C193E6102C72}" type="datetime1">
              <a:rPr lang="en-US" smtClean="0"/>
              <a:pPr/>
              <a:t>1/6/2021</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2057400"/>
            <a:ext cx="3657600" cy="41148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0067B9"/>
                </a:solidFill>
              </a:defRPr>
            </a:lvl1pPr>
          </a:lstStyle>
          <a:p>
            <a:r>
              <a:rPr lang="en-US" dirty="0"/>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6824639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ue/Gray Title Only">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60FEB5C5-97E6-6B45-BBE4-F2449473BB96}" type="datetime1">
              <a:rPr lang="en-US" smtClean="0"/>
              <a:pPr/>
              <a:t>1/6/2021</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16" name="Title 1"/>
          <p:cNvSpPr>
            <a:spLocks noGrp="1"/>
          </p:cNvSpPr>
          <p:nvPr>
            <p:ph type="title" hasCustomPrompt="1"/>
          </p:nvPr>
        </p:nvSpPr>
        <p:spPr>
          <a:xfrm>
            <a:off x="4877104" y="2971800"/>
            <a:ext cx="3885896" cy="954107"/>
          </a:xfrm>
        </p:spPr>
        <p:txBody>
          <a:bodyPr wrap="square"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33879362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ue/White 1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414FB1AD-D69E-B741-965A-0BAE826C2FA6}" type="datetime1">
              <a:rPr lang="en-US" smtClean="0"/>
              <a:pPr/>
              <a:t>1/6/2021</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13042319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ue/White 2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p:cNvSpPr>
          <p:nvPr>
            <p:ph type="dt" sz="half" idx="10"/>
          </p:nvPr>
        </p:nvSpPr>
        <p:spPr/>
        <p:txBody>
          <a:bodyPr/>
          <a:lstStyle>
            <a:lvl1pPr>
              <a:defRPr>
                <a:solidFill>
                  <a:srgbClr val="6C6463"/>
                </a:solidFill>
              </a:defRPr>
            </a:lvl1pPr>
          </a:lstStyle>
          <a:p>
            <a:fld id="{F1C838E6-2EFE-2E47-BF15-73F64BC0A44F}" type="datetime1">
              <a:rPr lang="en-US" smtClean="0"/>
              <a:t>1/6/2021</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19751183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ue/White 3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39C62A9A-2216-F44B-AFF9-136AA601C377}" type="datetime1">
              <a:rPr lang="en-US" smtClean="0"/>
              <a:t>1/6/2021</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476668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ue/White 1 Content + Bottom Photo">
    <p:bg>
      <p:bgPr>
        <a:solidFill>
          <a:schemeClr val="bg1"/>
        </a:solidFill>
        <a:effectLst/>
      </p:bgPr>
    </p:bg>
    <p:spTree>
      <p:nvGrpSpPr>
        <p:cNvPr id="1" name=""/>
        <p:cNvGrpSpPr/>
        <p:nvPr/>
      </p:nvGrpSpPr>
      <p:grpSpPr>
        <a:xfrm>
          <a:off x="0" y="0"/>
          <a:ext cx="0" cy="0"/>
          <a:chOff x="0" y="0"/>
          <a:chExt cx="0" cy="0"/>
        </a:xfrm>
      </p:grpSpPr>
      <p:sp>
        <p:nvSpPr>
          <p:cNvPr id="15" name="Picture Placeholder 3"/>
          <p:cNvSpPr>
            <a:spLocks noGrp="1"/>
          </p:cNvSpPr>
          <p:nvPr>
            <p:ph type="pic" sz="quarter" idx="10" hasCustomPrompt="1"/>
          </p:nvPr>
        </p:nvSpPr>
        <p:spPr>
          <a:xfrm>
            <a:off x="152400" y="3429000"/>
            <a:ext cx="8839200" cy="32766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16"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BCCE5460-4FB7-5647-9AB1-CEF5116A5DCA}" type="datetime1">
              <a:rPr lang="en-US" smtClean="0"/>
              <a:pPr/>
              <a:t>1/6/2021</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31251040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ue/White 1 Content + Righ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7D8A49A0-1A63-6943-82D6-C193E6102C72}" type="datetime1">
              <a:rPr lang="en-US" smtClean="0"/>
              <a:pPr/>
              <a:t>1/6/2021</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2057400"/>
            <a:ext cx="3657600" cy="41148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0067B9"/>
                </a:solidFill>
              </a:defRPr>
            </a:lvl1pPr>
          </a:lstStyle>
          <a:p>
            <a:r>
              <a:rPr lang="en-US" dirty="0"/>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1796746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Divider - Full Red">
    <p:bg>
      <p:bgPr>
        <a:solidFill>
          <a:srgbClr val="BA0C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827782"/>
            <a:ext cx="5486400" cy="1077218"/>
          </a:xfrm>
        </p:spPr>
        <p:txBody>
          <a:bodyPr wrap="square" anchor="t" anchorCtr="0">
            <a:spAutoFit/>
          </a:bodyPr>
          <a:lstStyle>
            <a:lvl1pPr>
              <a:defRPr sz="3200">
                <a:solidFill>
                  <a:srgbClr val="FFFFFF"/>
                </a:solidFill>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C3349C05-927F-3348-96DF-9086CF2761D6}" type="datetime1">
              <a:rPr lang="en-US" smtClean="0"/>
              <a:t>1/6/2021</a:t>
            </a:fld>
            <a:endParaRPr lang="en-US"/>
          </a:p>
        </p:txBody>
      </p:sp>
      <p:sp>
        <p:nvSpPr>
          <p:cNvPr id="4" name="Footer Placeholder 3"/>
          <p:cNvSpPr>
            <a:spLocks noGrp="1"/>
          </p:cNvSpPr>
          <p:nvPr>
            <p:ph type="ftr" sz="quarter" idx="11"/>
          </p:nvPr>
        </p:nvSpPr>
        <p:spPr/>
        <p:txBody>
          <a:bodyPr/>
          <a:lstStyle>
            <a:lvl1pPr>
              <a:defRPr>
                <a:solidFill>
                  <a:srgbClr val="FFFFFF"/>
                </a:solidFill>
              </a:defRPr>
            </a:lvl1pPr>
          </a:lstStyle>
          <a:p>
            <a:r>
              <a:rPr lang="en-US"/>
              <a:t>FOOTER GOES HERE</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42782948-4DBE-204D-AB9E-B65E067054AE}"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2285" y="5943600"/>
            <a:ext cx="1524000" cy="457200"/>
          </a:xfrm>
          <a:prstGeom prst="rect">
            <a:avLst/>
          </a:prstGeom>
        </p:spPr>
      </p:pic>
      <p:cxnSp>
        <p:nvCxnSpPr>
          <p:cNvPr id="7" name="Straight Connector 6"/>
          <p:cNvCxnSpPr/>
          <p:nvPr userDrawn="1"/>
        </p:nvCxnSpPr>
        <p:spPr>
          <a:xfrm>
            <a:off x="746760" y="990600"/>
            <a:ext cx="320040"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4963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ue/White Title + Lef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60FEB5C5-97E6-6B45-BBE4-F2449473BB96}" type="datetime1">
              <a:rPr lang="en-US" smtClean="0"/>
              <a:pPr/>
              <a:t>1/6/2021</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16" name="Title 1"/>
          <p:cNvSpPr>
            <a:spLocks noGrp="1"/>
          </p:cNvSpPr>
          <p:nvPr>
            <p:ph type="title" hasCustomPrompt="1"/>
          </p:nvPr>
        </p:nvSpPr>
        <p:spPr>
          <a:xfrm>
            <a:off x="4877104" y="2971800"/>
            <a:ext cx="3885896" cy="954107"/>
          </a:xfrm>
        </p:spPr>
        <p:txBody>
          <a:bodyPr wrap="square" anchor="ctr"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14473836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41E51-D9FD-468E-A338-349BC2007C84}"/>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ZA"/>
          </a:p>
        </p:txBody>
      </p:sp>
      <p:sp>
        <p:nvSpPr>
          <p:cNvPr id="3" name="Subtitle 2">
            <a:extLst>
              <a:ext uri="{FF2B5EF4-FFF2-40B4-BE49-F238E27FC236}">
                <a16:creationId xmlns:a16="http://schemas.microsoft.com/office/drawing/2014/main" id="{EA6B743D-8329-4A36-ADF5-8B17E07F89B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617D1BD6-09E1-4E3C-861F-CF4266CA1A41}"/>
              </a:ext>
            </a:extLst>
          </p:cNvPr>
          <p:cNvSpPr>
            <a:spLocks noGrp="1"/>
          </p:cNvSpPr>
          <p:nvPr>
            <p:ph type="dt" sz="half" idx="10"/>
          </p:nvPr>
        </p:nvSpPr>
        <p:spPr/>
        <p:txBody>
          <a:bodyPr/>
          <a:lstStyle/>
          <a:p>
            <a:fld id="{BF8CEF60-503A-4232-ABF1-1D26A623B7E0}" type="datetimeFigureOut">
              <a:rPr lang="en-ZA" smtClean="0"/>
              <a:t>2021/01/06</a:t>
            </a:fld>
            <a:endParaRPr lang="en-ZA"/>
          </a:p>
        </p:txBody>
      </p:sp>
      <p:sp>
        <p:nvSpPr>
          <p:cNvPr id="5" name="Footer Placeholder 4">
            <a:extLst>
              <a:ext uri="{FF2B5EF4-FFF2-40B4-BE49-F238E27FC236}">
                <a16:creationId xmlns:a16="http://schemas.microsoft.com/office/drawing/2014/main" id="{38772562-529A-4D7E-9D42-74DAC0A53739}"/>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E154759C-51CD-49C3-AA01-F52622D11BA5}"/>
              </a:ext>
            </a:extLst>
          </p:cNvPr>
          <p:cNvSpPr>
            <a:spLocks noGrp="1"/>
          </p:cNvSpPr>
          <p:nvPr>
            <p:ph type="sldNum" sz="quarter" idx="12"/>
          </p:nvPr>
        </p:nvSpPr>
        <p:spPr/>
        <p:txBody>
          <a:bodyPr/>
          <a:lstStyle/>
          <a:p>
            <a:fld id="{C2F969A5-6CC6-4CD5-89C9-ABA8C718E66E}" type="slidenum">
              <a:rPr lang="en-ZA" smtClean="0"/>
              <a:t>‹#›</a:t>
            </a:fld>
            <a:endParaRPr lang="en-ZA"/>
          </a:p>
        </p:txBody>
      </p:sp>
    </p:spTree>
    <p:extLst>
      <p:ext uri="{BB962C8B-B14F-4D97-AF65-F5344CB8AC3E}">
        <p14:creationId xmlns:p14="http://schemas.microsoft.com/office/powerpoint/2010/main" val="4235281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Gray 1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414FB1AD-D69E-B741-965A-0BAE826C2FA6}" type="datetime1">
              <a:rPr lang="en-US" smtClean="0"/>
              <a:pPr/>
              <a:t>1/6/2021</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1116097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Gray 2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AB18E012-EC0C-1649-A039-CB178266D114}" type="datetime1">
              <a:rPr lang="en-US" smtClean="0"/>
              <a:t>1/6/2021</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986042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Gray 3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39C62A9A-2216-F44B-AFF9-136AA601C377}" type="datetime1">
              <a:rPr lang="en-US" smtClean="0"/>
              <a:t>1/6/2021</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0966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Gray 1 Content + Bottom Photo">
    <p:bg>
      <p:bgPr>
        <a:solidFill>
          <a:srgbClr val="E7E7E5"/>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3429000"/>
            <a:ext cx="8839200" cy="3276600"/>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193355D5-F1DA-0F48-9E7E-0A3FEBF9FF84}" type="datetime1">
              <a:rPr lang="en-US" smtClean="0"/>
              <a:pPr/>
              <a:t>1/6/2021</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
        <p:nvSpPr>
          <p:cNvPr id="14"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247014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d/Gray 1 Content + Right Photo">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60FEB5C5-97E6-6B45-BBE4-F2449473BB96}" type="datetime1">
              <a:rPr lang="en-US" smtClean="0"/>
              <a:pPr/>
              <a:t>1/6/2021</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2057401"/>
            <a:ext cx="3657600" cy="4114799"/>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BA0C2F"/>
                </a:solidFill>
              </a:defRPr>
            </a:lvl1pPr>
          </a:lstStyle>
          <a:p>
            <a:r>
              <a:rPr lang="en-US" dirty="0"/>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256011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d/Gray Title Only">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60FEB5C5-97E6-6B45-BBE4-F2449473BB96}" type="datetime1">
              <a:rPr lang="en-US" smtClean="0"/>
              <a:pPr/>
              <a:t>1/6/2021</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16" name="Title 1"/>
          <p:cNvSpPr>
            <a:spLocks noGrp="1"/>
          </p:cNvSpPr>
          <p:nvPr>
            <p:ph type="title" hasCustomPrompt="1"/>
          </p:nvPr>
        </p:nvSpPr>
        <p:spPr>
          <a:xfrm>
            <a:off x="4877104" y="2971800"/>
            <a:ext cx="3885896" cy="954107"/>
          </a:xfrm>
        </p:spPr>
        <p:txBody>
          <a:bodyPr wrap="square" anchor="ctr"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4239252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7E7E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6104" y="457200"/>
            <a:ext cx="7772400" cy="9144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685800" y="1600200"/>
            <a:ext cx="7772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4" name="Date Placeholder 3"/>
          <p:cNvSpPr>
            <a:spLocks noGrp="1"/>
          </p:cNvSpPr>
          <p:nvPr>
            <p:ph type="dt" sz="half" idx="2"/>
          </p:nvPr>
        </p:nvSpPr>
        <p:spPr>
          <a:xfrm>
            <a:off x="152400" y="6530079"/>
            <a:ext cx="2133600" cy="184666"/>
          </a:xfrm>
          <a:prstGeom prst="rect">
            <a:avLst/>
          </a:prstGeom>
        </p:spPr>
        <p:txBody>
          <a:bodyPr vert="horz" lIns="91440" tIns="45720" rIns="91440" bIns="45720" rtlCol="0" anchor="ctr">
            <a:spAutoFit/>
          </a:bodyPr>
          <a:lstStyle>
            <a:lvl1pPr algn="l">
              <a:defRPr sz="600" b="0" i="0">
                <a:solidFill>
                  <a:srgbClr val="635C5B"/>
                </a:solidFill>
                <a:latin typeface="Gill Sans MT"/>
                <a:cs typeface="Gill Sans MT"/>
              </a:defRPr>
            </a:lvl1pPr>
          </a:lstStyle>
          <a:p>
            <a:fld id="{7C017F59-29DA-6F48-B92A-5AD511CC2D63}" type="datetime1">
              <a:rPr lang="en-US" smtClean="0"/>
              <a:pPr/>
              <a:t>1/6/2021</a:t>
            </a:fld>
            <a:endParaRPr lang="en-US"/>
          </a:p>
        </p:txBody>
      </p:sp>
      <p:sp>
        <p:nvSpPr>
          <p:cNvPr id="5" name="Footer Placeholder 4"/>
          <p:cNvSpPr>
            <a:spLocks noGrp="1"/>
          </p:cNvSpPr>
          <p:nvPr>
            <p:ph type="ftr" sz="quarter" idx="3"/>
          </p:nvPr>
        </p:nvSpPr>
        <p:spPr>
          <a:xfrm>
            <a:off x="3124200" y="6530079"/>
            <a:ext cx="2895600" cy="184666"/>
          </a:xfrm>
          <a:prstGeom prst="rect">
            <a:avLst/>
          </a:prstGeom>
        </p:spPr>
        <p:txBody>
          <a:bodyPr vert="horz" lIns="91440" tIns="45720" rIns="91440" bIns="45720" rtlCol="0" anchor="ctr">
            <a:spAutoFit/>
          </a:bodyPr>
          <a:lstStyle>
            <a:lvl1pPr algn="ctr">
              <a:defRPr sz="600" b="0" i="0">
                <a:solidFill>
                  <a:srgbClr val="635C5B"/>
                </a:solidFill>
                <a:latin typeface="Gill Sans MT"/>
                <a:cs typeface="Gill Sans MT"/>
              </a:defRPr>
            </a:lvl1pPr>
          </a:lstStyle>
          <a:p>
            <a:r>
              <a:rPr lang="en-US"/>
              <a:t>FOOTER GOES HERE</a:t>
            </a:r>
          </a:p>
        </p:txBody>
      </p:sp>
      <p:sp>
        <p:nvSpPr>
          <p:cNvPr id="6" name="Slide Number Placeholder 5"/>
          <p:cNvSpPr>
            <a:spLocks noGrp="1"/>
          </p:cNvSpPr>
          <p:nvPr>
            <p:ph type="sldNum" sz="quarter" idx="4"/>
          </p:nvPr>
        </p:nvSpPr>
        <p:spPr>
          <a:xfrm>
            <a:off x="6858000" y="6530079"/>
            <a:ext cx="2133600" cy="184666"/>
          </a:xfrm>
          <a:prstGeom prst="rect">
            <a:avLst/>
          </a:prstGeom>
        </p:spPr>
        <p:txBody>
          <a:bodyPr vert="horz" lIns="91440" tIns="45720" rIns="91440" bIns="45720" rtlCol="0" anchor="ctr">
            <a:spAutoFit/>
          </a:bodyPr>
          <a:lstStyle>
            <a:lvl1pPr algn="r">
              <a:defRPr sz="600" b="0" i="0">
                <a:solidFill>
                  <a:srgbClr val="635C5B"/>
                </a:solidFill>
                <a:latin typeface="Gill Sans MT"/>
                <a:cs typeface="Gill Sans MT"/>
              </a:defRPr>
            </a:lvl1pPr>
          </a:lstStyle>
          <a:p>
            <a:fld id="{42782948-4DBE-204D-AB9E-B65E067054AE}" type="slidenum">
              <a:rPr lang="en-US" smtClean="0"/>
              <a:pPr/>
              <a:t>‹#›</a:t>
            </a:fld>
            <a:endParaRPr lang="en-US"/>
          </a:p>
        </p:txBody>
      </p:sp>
      <p:sp>
        <p:nvSpPr>
          <p:cNvPr id="7" name="Frame 6"/>
          <p:cNvSpPr/>
          <p:nvPr/>
        </p:nvSpPr>
        <p:spPr>
          <a:xfrm>
            <a:off x="0" y="0"/>
            <a:ext cx="9144000" cy="6858000"/>
          </a:xfrm>
          <a:prstGeom prst="frame">
            <a:avLst>
              <a:gd name="adj1" fmla="val 2222"/>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solidFill>
                <a:srgbClr val="FFFFFF"/>
              </a:solidFill>
              <a:latin typeface="Gill Sans MT"/>
              <a:cs typeface="Gill Sans MT"/>
            </a:endParaRPr>
          </a:p>
        </p:txBody>
      </p:sp>
    </p:spTree>
    <p:extLst>
      <p:ext uri="{BB962C8B-B14F-4D97-AF65-F5344CB8AC3E}">
        <p14:creationId xmlns:p14="http://schemas.microsoft.com/office/powerpoint/2010/main" val="881333492"/>
      </p:ext>
    </p:extLst>
  </p:cSld>
  <p:clrMap bg1="lt1" tx1="dk1" bg2="lt2" tx2="dk2" accent1="accent1" accent2="accent2" accent3="accent3" accent4="accent4" accent5="accent5" accent6="accent6" hlink="hlink" folHlink="folHlink"/>
  <p:sldLayoutIdLst>
    <p:sldLayoutId id="2147483698" r:id="rId1"/>
    <p:sldLayoutId id="2147483674" r:id="rId2"/>
    <p:sldLayoutId id="2147483654" r:id="rId3"/>
    <p:sldLayoutId id="2147483708" r:id="rId4"/>
    <p:sldLayoutId id="2147483709" r:id="rId5"/>
    <p:sldLayoutId id="2147483710" r:id="rId6"/>
    <p:sldLayoutId id="2147483711" r:id="rId7"/>
    <p:sldLayoutId id="2147483712" r:id="rId8"/>
    <p:sldLayoutId id="2147483714" r:id="rId9"/>
    <p:sldLayoutId id="2147483722" r:id="rId10"/>
    <p:sldLayoutId id="2147483723" r:id="rId11"/>
    <p:sldLayoutId id="2147483724" r:id="rId12"/>
    <p:sldLayoutId id="2147483725" r:id="rId13"/>
    <p:sldLayoutId id="2147483726" r:id="rId14"/>
    <p:sldLayoutId id="2147483730" r:id="rId15"/>
    <p:sldLayoutId id="2147483696" r:id="rId16"/>
    <p:sldLayoutId id="2147483716" r:id="rId17"/>
    <p:sldLayoutId id="2147483717" r:id="rId18"/>
    <p:sldLayoutId id="2147483718" r:id="rId19"/>
    <p:sldLayoutId id="2147483686" r:id="rId20"/>
    <p:sldLayoutId id="2147483720" r:id="rId21"/>
    <p:sldLayoutId id="2147483699" r:id="rId22"/>
    <p:sldLayoutId id="2147483694"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Lst>
  <p:hf hdr="0"/>
  <p:txStyles>
    <p:titleStyle>
      <a:lvl1pPr algn="l" defTabSz="457200" rtl="0" eaLnBrk="1" latinLnBrk="0" hangingPunct="1">
        <a:spcBef>
          <a:spcPct val="0"/>
        </a:spcBef>
        <a:buNone/>
        <a:defRPr sz="2800" b="0" i="0" kern="1200">
          <a:solidFill>
            <a:srgbClr val="BA0C2F"/>
          </a:solidFill>
          <a:latin typeface="Gill Sans MT"/>
          <a:ea typeface="+mj-ea"/>
          <a:cs typeface="Gill Sans MT"/>
        </a:defRPr>
      </a:lvl1pPr>
    </p:titleStyle>
    <p:bodyStyle>
      <a:lvl1pPr marL="230188" indent="-230188" algn="l" defTabSz="457200" rtl="0" eaLnBrk="1" latinLnBrk="0" hangingPunct="1">
        <a:spcBef>
          <a:spcPts val="0"/>
        </a:spcBef>
        <a:spcAft>
          <a:spcPts val="1200"/>
        </a:spcAft>
        <a:buFont typeface="Arial"/>
        <a:buChar char="•"/>
        <a:defRPr sz="2000" b="0" i="0" kern="1200">
          <a:solidFill>
            <a:srgbClr val="635C5B"/>
          </a:solidFill>
          <a:latin typeface="Gill Sans MT"/>
          <a:ea typeface="+mn-ea"/>
          <a:cs typeface="Gill Sans MT"/>
        </a:defRPr>
      </a:lvl1pPr>
      <a:lvl2pPr marL="684213" indent="-230188" algn="l" defTabSz="457200" rtl="0" eaLnBrk="1" latinLnBrk="0" hangingPunct="1">
        <a:spcBef>
          <a:spcPts val="0"/>
        </a:spcBef>
        <a:spcAft>
          <a:spcPts val="1200"/>
        </a:spcAft>
        <a:buFont typeface="Arial"/>
        <a:buChar char="–"/>
        <a:defRPr sz="2000" b="0" i="0" kern="1200">
          <a:solidFill>
            <a:srgbClr val="635C5B"/>
          </a:solidFill>
          <a:latin typeface="Gill Sans MT"/>
          <a:ea typeface="+mn-ea"/>
          <a:cs typeface="Gill Sans MT"/>
        </a:defRPr>
      </a:lvl2pPr>
      <a:lvl3pPr marL="914400" indent="-230188" algn="l" defTabSz="457200" rtl="0" eaLnBrk="1" latinLnBrk="0" hangingPunct="1">
        <a:spcBef>
          <a:spcPct val="20000"/>
        </a:spcBef>
        <a:buFont typeface="Arial"/>
        <a:buChar char="•"/>
        <a:defRPr sz="18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fld id="{479B594D-EE2C-E248-B7F0-F679C2E525DC}" type="datetime1">
              <a:rPr lang="en-US" smtClean="0"/>
              <a:pPr/>
              <a:t>1/6/2021</a:t>
            </a:fld>
            <a:r>
              <a:rPr lang="en-US" dirty="0"/>
              <a:t>`1</a:t>
            </a:r>
          </a:p>
        </p:txBody>
      </p:sp>
      <p:sp>
        <p:nvSpPr>
          <p:cNvPr id="4" name="Slide Number Placeholder 3"/>
          <p:cNvSpPr>
            <a:spLocks noGrp="1"/>
          </p:cNvSpPr>
          <p:nvPr>
            <p:ph type="sldNum" sz="quarter" idx="4"/>
          </p:nvPr>
        </p:nvSpPr>
        <p:spPr/>
        <p:txBody>
          <a:bodyPr/>
          <a:lstStyle/>
          <a:p>
            <a:fld id="{42782948-4DBE-204D-AB9E-B65E067054AE}" type="slidenum">
              <a:rPr lang="en-US" smtClean="0"/>
              <a:pPr/>
              <a:t>1</a:t>
            </a:fld>
            <a:endParaRPr lang="en-US"/>
          </a:p>
        </p:txBody>
      </p:sp>
      <p:sp>
        <p:nvSpPr>
          <p:cNvPr id="13" name="Subtitle 12"/>
          <p:cNvSpPr>
            <a:spLocks noGrp="1"/>
          </p:cNvSpPr>
          <p:nvPr>
            <p:ph type="subTitle" idx="1"/>
          </p:nvPr>
        </p:nvSpPr>
        <p:spPr>
          <a:xfrm>
            <a:off x="685800" y="4114800"/>
            <a:ext cx="3657600" cy="1600200"/>
          </a:xfrm>
        </p:spPr>
        <p:txBody>
          <a:bodyPr/>
          <a:lstStyle/>
          <a:p>
            <a:r>
              <a:rPr lang="en-US" dirty="0"/>
              <a:t>Zambia Evidence for Health Project</a:t>
            </a:r>
          </a:p>
          <a:p>
            <a:r>
              <a:rPr lang="en-US" dirty="0"/>
              <a:t>Dec, 2020</a:t>
            </a:r>
          </a:p>
        </p:txBody>
      </p:sp>
      <p:sp>
        <p:nvSpPr>
          <p:cNvPr id="3" name="TextBox 2">
            <a:extLst>
              <a:ext uri="{FF2B5EF4-FFF2-40B4-BE49-F238E27FC236}">
                <a16:creationId xmlns:a16="http://schemas.microsoft.com/office/drawing/2014/main" id="{1D7321C8-0AB0-4F80-BDAB-EC9F8BCD853C}"/>
              </a:ext>
            </a:extLst>
          </p:cNvPr>
          <p:cNvSpPr txBox="1"/>
          <p:nvPr/>
        </p:nvSpPr>
        <p:spPr>
          <a:xfrm>
            <a:off x="685800" y="3200400"/>
            <a:ext cx="6934200" cy="646331"/>
          </a:xfrm>
          <a:prstGeom prst="rect">
            <a:avLst/>
          </a:prstGeom>
          <a:noFill/>
        </p:spPr>
        <p:txBody>
          <a:bodyPr wrap="square" rtlCol="0">
            <a:spAutoFit/>
          </a:bodyPr>
          <a:lstStyle/>
          <a:p>
            <a:r>
              <a:rPr lang="en-US" cap="all" dirty="0">
                <a:solidFill>
                  <a:schemeClr val="bg1"/>
                </a:solidFill>
                <a:ea typeface="Times New Roman" panose="02020603050405020304" pitchFamily="18" charset="0"/>
                <a:cs typeface="Times New Roman" panose="02020603050405020304" pitchFamily="18" charset="0"/>
              </a:rPr>
              <a:t>PRESENTATION ON SELECTED COVID-19 related INDICATORS - DHIS2 data</a:t>
            </a:r>
            <a:endParaRPr lang="en-ZA" dirty="0"/>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fontScale="90000"/>
          </a:bodyPr>
          <a:lstStyle/>
          <a:p>
            <a:r>
              <a:rPr lang="en-US" kern="1400" cap="all" spc="-50" dirty="0">
                <a:solidFill>
                  <a:schemeClr val="bg1"/>
                </a:solidFill>
                <a:ea typeface="MS Gothic" panose="020B0609070205080204" pitchFamily="49" charset="-128"/>
                <a:cs typeface="Times New Roman" panose="02020603050405020304" pitchFamily="18" charset="0"/>
              </a:rPr>
              <a:t>USAID Zambia Evidence For Health (E4H)</a:t>
            </a:r>
            <a:endParaRPr lang="en-ZA" dirty="0"/>
          </a:p>
        </p:txBody>
      </p:sp>
    </p:spTree>
    <p:extLst>
      <p:ext uri="{BB962C8B-B14F-4D97-AF65-F5344CB8AC3E}">
        <p14:creationId xmlns:p14="http://schemas.microsoft.com/office/powerpoint/2010/main" val="955244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D539D8-CFA8-4EDD-A2FC-719F37926A12}"/>
              </a:ext>
            </a:extLst>
          </p:cNvPr>
          <p:cNvSpPr>
            <a:spLocks noGrp="1"/>
          </p:cNvSpPr>
          <p:nvPr>
            <p:ph type="dt" sz="half" idx="2"/>
          </p:nvPr>
        </p:nvSpPr>
        <p:spPr/>
        <p:txBody>
          <a:bodyPr/>
          <a:lstStyle/>
          <a:p>
            <a:fld id="{414FB1AD-D69E-B741-965A-0BAE826C2FA6}" type="datetime1">
              <a:rPr lang="en-US" smtClean="0"/>
              <a:pPr/>
              <a:t>1/6/2021</a:t>
            </a:fld>
            <a:endParaRPr lang="en-US"/>
          </a:p>
        </p:txBody>
      </p:sp>
      <p:sp>
        <p:nvSpPr>
          <p:cNvPr id="5" name="Slide Number Placeholder 4">
            <a:extLst>
              <a:ext uri="{FF2B5EF4-FFF2-40B4-BE49-F238E27FC236}">
                <a16:creationId xmlns:a16="http://schemas.microsoft.com/office/drawing/2014/main" id="{F8403C48-DFDB-4B04-B4EB-9AD186C99741}"/>
              </a:ext>
            </a:extLst>
          </p:cNvPr>
          <p:cNvSpPr>
            <a:spLocks noGrp="1"/>
          </p:cNvSpPr>
          <p:nvPr>
            <p:ph type="sldNum" sz="quarter" idx="4"/>
          </p:nvPr>
        </p:nvSpPr>
        <p:spPr/>
        <p:txBody>
          <a:bodyPr/>
          <a:lstStyle/>
          <a:p>
            <a:fld id="{42782948-4DBE-204D-AB9E-B65E067054AE}" type="slidenum">
              <a:rPr lang="en-US" smtClean="0"/>
              <a:pPr/>
              <a:t>10</a:t>
            </a:fld>
            <a:endParaRPr lang="en-US"/>
          </a:p>
        </p:txBody>
      </p:sp>
      <p:sp>
        <p:nvSpPr>
          <p:cNvPr id="6" name="Title 5">
            <a:extLst>
              <a:ext uri="{FF2B5EF4-FFF2-40B4-BE49-F238E27FC236}">
                <a16:creationId xmlns:a16="http://schemas.microsoft.com/office/drawing/2014/main" id="{0A4BD236-C851-4B49-9960-79C6E8F9D9FA}"/>
              </a:ext>
            </a:extLst>
          </p:cNvPr>
          <p:cNvSpPr>
            <a:spLocks noGrp="1"/>
          </p:cNvSpPr>
          <p:nvPr>
            <p:ph type="title"/>
          </p:nvPr>
        </p:nvSpPr>
        <p:spPr>
          <a:xfrm>
            <a:off x="686104" y="848380"/>
            <a:ext cx="7772400" cy="523220"/>
          </a:xfrm>
        </p:spPr>
        <p:txBody>
          <a:bodyPr/>
          <a:lstStyle/>
          <a:p>
            <a:r>
              <a:rPr lang="en-US" b="1" dirty="0">
                <a:solidFill>
                  <a:srgbClr val="C00000"/>
                </a:solidFill>
                <a:effectLst>
                  <a:outerShdw blurRad="38100" dist="38100" dir="2700000" algn="tl">
                    <a:srgbClr val="000000">
                      <a:alpha val="43137"/>
                    </a:srgbClr>
                  </a:outerShdw>
                </a:effectLst>
              </a:rPr>
              <a:t>Neonatal Death </a:t>
            </a:r>
            <a:r>
              <a:rPr lang="en-GB" b="1" dirty="0">
                <a:solidFill>
                  <a:srgbClr val="C00000"/>
                </a:solidFill>
                <a:effectLst>
                  <a:outerShdw blurRad="38100" dist="38100" dir="2700000" algn="tl">
                    <a:srgbClr val="000000">
                      <a:alpha val="43137"/>
                    </a:srgbClr>
                  </a:outerShdw>
                </a:effectLst>
              </a:rPr>
              <a:t>from Jan 2018 to Oct 2020</a:t>
            </a:r>
            <a:endParaRPr lang="en-US" dirty="0"/>
          </a:p>
        </p:txBody>
      </p:sp>
      <p:graphicFrame>
        <p:nvGraphicFramePr>
          <p:cNvPr id="7" name="Content Placeholder 6">
            <a:extLst>
              <a:ext uri="{FF2B5EF4-FFF2-40B4-BE49-F238E27FC236}">
                <a16:creationId xmlns:a16="http://schemas.microsoft.com/office/drawing/2014/main" id="{01E4B3A5-4F08-45C8-8573-EDB6924A3ED9}"/>
              </a:ext>
            </a:extLst>
          </p:cNvPr>
          <p:cNvGraphicFramePr>
            <a:graphicFrameLocks noGrp="1"/>
          </p:cNvGraphicFramePr>
          <p:nvPr>
            <p:ph idx="1"/>
            <p:extLst>
              <p:ext uri="{D42A27DB-BD31-4B8C-83A1-F6EECF244321}">
                <p14:modId xmlns:p14="http://schemas.microsoft.com/office/powerpoint/2010/main" val="726997505"/>
              </p:ext>
            </p:extLst>
          </p:nvPr>
        </p:nvGraphicFramePr>
        <p:xfrm>
          <a:off x="685800" y="1600200"/>
          <a:ext cx="7772400" cy="4572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23485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D320259-3CD4-404B-A069-F009960A5CF1}"/>
              </a:ext>
            </a:extLst>
          </p:cNvPr>
          <p:cNvSpPr>
            <a:spLocks noGrp="1"/>
          </p:cNvSpPr>
          <p:nvPr>
            <p:ph type="dt" sz="half" idx="2"/>
          </p:nvPr>
        </p:nvSpPr>
        <p:spPr/>
        <p:txBody>
          <a:bodyPr/>
          <a:lstStyle/>
          <a:p>
            <a:fld id="{414FB1AD-D69E-B741-965A-0BAE826C2FA6}" type="datetime1">
              <a:rPr lang="en-US" smtClean="0"/>
              <a:pPr/>
              <a:t>1/6/2021</a:t>
            </a:fld>
            <a:endParaRPr lang="en-US"/>
          </a:p>
        </p:txBody>
      </p:sp>
      <p:sp>
        <p:nvSpPr>
          <p:cNvPr id="5" name="Slide Number Placeholder 4">
            <a:extLst>
              <a:ext uri="{FF2B5EF4-FFF2-40B4-BE49-F238E27FC236}">
                <a16:creationId xmlns:a16="http://schemas.microsoft.com/office/drawing/2014/main" id="{5F6FF876-62ED-4E52-AEC6-08CF79065266}"/>
              </a:ext>
            </a:extLst>
          </p:cNvPr>
          <p:cNvSpPr>
            <a:spLocks noGrp="1"/>
          </p:cNvSpPr>
          <p:nvPr>
            <p:ph type="sldNum" sz="quarter" idx="4"/>
          </p:nvPr>
        </p:nvSpPr>
        <p:spPr/>
        <p:txBody>
          <a:bodyPr/>
          <a:lstStyle/>
          <a:p>
            <a:fld id="{42782948-4DBE-204D-AB9E-B65E067054AE}" type="slidenum">
              <a:rPr lang="en-US" smtClean="0"/>
              <a:pPr/>
              <a:t>11</a:t>
            </a:fld>
            <a:endParaRPr lang="en-US"/>
          </a:p>
        </p:txBody>
      </p:sp>
      <p:sp>
        <p:nvSpPr>
          <p:cNvPr id="6" name="Title 5">
            <a:extLst>
              <a:ext uri="{FF2B5EF4-FFF2-40B4-BE49-F238E27FC236}">
                <a16:creationId xmlns:a16="http://schemas.microsoft.com/office/drawing/2014/main" id="{929E4D2A-9390-4E53-A003-7F9D99C06D2D}"/>
              </a:ext>
            </a:extLst>
          </p:cNvPr>
          <p:cNvSpPr>
            <a:spLocks noGrp="1"/>
          </p:cNvSpPr>
          <p:nvPr>
            <p:ph type="title"/>
          </p:nvPr>
        </p:nvSpPr>
        <p:spPr>
          <a:xfrm>
            <a:off x="686104" y="417493"/>
            <a:ext cx="7772400" cy="954107"/>
          </a:xfrm>
        </p:spPr>
        <p:txBody>
          <a:bodyPr/>
          <a:lstStyle/>
          <a:p>
            <a:r>
              <a:rPr lang="en-US" b="1" dirty="0">
                <a:solidFill>
                  <a:srgbClr val="C00000"/>
                </a:solidFill>
                <a:effectLst>
                  <a:outerShdw blurRad="38100" dist="38100" dir="2700000" algn="tl">
                    <a:srgbClr val="000000">
                      <a:alpha val="43137"/>
                    </a:srgbClr>
                  </a:outerShdw>
                </a:effectLst>
              </a:rPr>
              <a:t>Neonatal Death </a:t>
            </a:r>
            <a:r>
              <a:rPr lang="en-GB" b="1" dirty="0">
                <a:solidFill>
                  <a:srgbClr val="C00000"/>
                </a:solidFill>
                <a:effectLst>
                  <a:outerShdw blurRad="38100" dist="38100" dir="2700000" algn="tl">
                    <a:srgbClr val="000000">
                      <a:alpha val="43137"/>
                    </a:srgbClr>
                  </a:outerShdw>
                </a:effectLst>
              </a:rPr>
              <a:t>from Jan 2020 to Jul 2020</a:t>
            </a:r>
            <a:br>
              <a:rPr lang="en-ZA" b="1" dirty="0">
                <a:solidFill>
                  <a:srgbClr val="C00000"/>
                </a:solidFill>
                <a:effectLst>
                  <a:outerShdw blurRad="38100" dist="38100" dir="2700000" algn="tl">
                    <a:srgbClr val="000000">
                      <a:alpha val="43137"/>
                    </a:srgbClr>
                  </a:outerShdw>
                </a:effectLst>
              </a:rPr>
            </a:br>
            <a:endParaRPr lang="en-US" dirty="0"/>
          </a:p>
        </p:txBody>
      </p:sp>
      <p:pic>
        <p:nvPicPr>
          <p:cNvPr id="12" name="Content Placeholder 11">
            <a:extLst>
              <a:ext uri="{FF2B5EF4-FFF2-40B4-BE49-F238E27FC236}">
                <a16:creationId xmlns:a16="http://schemas.microsoft.com/office/drawing/2014/main" id="{D948F76F-68B4-45B3-83B8-CB49B8975D8F}"/>
              </a:ext>
            </a:extLst>
          </p:cNvPr>
          <p:cNvPicPr>
            <a:picLocks noGrp="1" noChangeAspect="1"/>
          </p:cNvPicPr>
          <p:nvPr>
            <p:ph idx="1"/>
          </p:nvPr>
        </p:nvPicPr>
        <p:blipFill>
          <a:blip r:embed="rId3"/>
          <a:stretch>
            <a:fillRect/>
          </a:stretch>
        </p:blipFill>
        <p:spPr>
          <a:xfrm>
            <a:off x="257204" y="1143000"/>
            <a:ext cx="8505796" cy="4055771"/>
          </a:xfrm>
          <a:prstGeom prst="rect">
            <a:avLst/>
          </a:prstGeom>
          <a:ln>
            <a:solidFill>
              <a:srgbClr val="C00000"/>
            </a:solidFill>
          </a:ln>
        </p:spPr>
      </p:pic>
    </p:spTree>
    <p:extLst>
      <p:ext uri="{BB962C8B-B14F-4D97-AF65-F5344CB8AC3E}">
        <p14:creationId xmlns:p14="http://schemas.microsoft.com/office/powerpoint/2010/main" val="3803516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6A52D17-7004-4B2F-BF55-EDF00C133AF3}"/>
              </a:ext>
            </a:extLst>
          </p:cNvPr>
          <p:cNvSpPr>
            <a:spLocks noGrp="1"/>
          </p:cNvSpPr>
          <p:nvPr>
            <p:ph type="dt" sz="half" idx="2"/>
          </p:nvPr>
        </p:nvSpPr>
        <p:spPr/>
        <p:txBody>
          <a:bodyPr/>
          <a:lstStyle/>
          <a:p>
            <a:fld id="{414FB1AD-D69E-B741-965A-0BAE826C2FA6}" type="datetime1">
              <a:rPr lang="en-US" smtClean="0"/>
              <a:pPr/>
              <a:t>1/6/2021</a:t>
            </a:fld>
            <a:endParaRPr lang="en-US"/>
          </a:p>
        </p:txBody>
      </p:sp>
      <p:sp>
        <p:nvSpPr>
          <p:cNvPr id="5" name="Slide Number Placeholder 4">
            <a:extLst>
              <a:ext uri="{FF2B5EF4-FFF2-40B4-BE49-F238E27FC236}">
                <a16:creationId xmlns:a16="http://schemas.microsoft.com/office/drawing/2014/main" id="{8D9AE690-BBC2-40BB-8D19-50D4AF7E1409}"/>
              </a:ext>
            </a:extLst>
          </p:cNvPr>
          <p:cNvSpPr>
            <a:spLocks noGrp="1"/>
          </p:cNvSpPr>
          <p:nvPr>
            <p:ph type="sldNum" sz="quarter" idx="4"/>
          </p:nvPr>
        </p:nvSpPr>
        <p:spPr/>
        <p:txBody>
          <a:bodyPr/>
          <a:lstStyle/>
          <a:p>
            <a:fld id="{42782948-4DBE-204D-AB9E-B65E067054AE}" type="slidenum">
              <a:rPr lang="en-US" smtClean="0"/>
              <a:pPr/>
              <a:t>12</a:t>
            </a:fld>
            <a:endParaRPr lang="en-US"/>
          </a:p>
        </p:txBody>
      </p:sp>
      <p:sp>
        <p:nvSpPr>
          <p:cNvPr id="6" name="Title 5">
            <a:extLst>
              <a:ext uri="{FF2B5EF4-FFF2-40B4-BE49-F238E27FC236}">
                <a16:creationId xmlns:a16="http://schemas.microsoft.com/office/drawing/2014/main" id="{BB6AEE74-F53F-4F6B-A88D-17F478F4B1DA}"/>
              </a:ext>
            </a:extLst>
          </p:cNvPr>
          <p:cNvSpPr>
            <a:spLocks noGrp="1"/>
          </p:cNvSpPr>
          <p:nvPr>
            <p:ph type="title"/>
          </p:nvPr>
        </p:nvSpPr>
        <p:spPr>
          <a:xfrm>
            <a:off x="686104" y="417493"/>
            <a:ext cx="7772400" cy="954107"/>
          </a:xfrm>
        </p:spPr>
        <p:txBody>
          <a:bodyPr/>
          <a:lstStyle/>
          <a:p>
            <a:r>
              <a:rPr lang="en-US" b="1" dirty="0"/>
              <a:t>Maternal postnatal care within 48 hours after delivery (%) for 2020</a:t>
            </a:r>
          </a:p>
        </p:txBody>
      </p:sp>
      <p:pic>
        <p:nvPicPr>
          <p:cNvPr id="9" name="Picture 8">
            <a:extLst>
              <a:ext uri="{FF2B5EF4-FFF2-40B4-BE49-F238E27FC236}">
                <a16:creationId xmlns:a16="http://schemas.microsoft.com/office/drawing/2014/main" id="{C845A386-0EC5-4E6D-9130-E2C6373B0870}"/>
              </a:ext>
            </a:extLst>
          </p:cNvPr>
          <p:cNvPicPr>
            <a:picLocks noChangeAspect="1"/>
          </p:cNvPicPr>
          <p:nvPr/>
        </p:nvPicPr>
        <p:blipFill>
          <a:blip r:embed="rId3"/>
          <a:stretch>
            <a:fillRect/>
          </a:stretch>
        </p:blipFill>
        <p:spPr>
          <a:xfrm>
            <a:off x="223947" y="1401585"/>
            <a:ext cx="8696106" cy="3856215"/>
          </a:xfrm>
          <a:prstGeom prst="rect">
            <a:avLst/>
          </a:prstGeom>
        </p:spPr>
      </p:pic>
      <p:sp>
        <p:nvSpPr>
          <p:cNvPr id="10" name="TextBox 9">
            <a:extLst>
              <a:ext uri="{FF2B5EF4-FFF2-40B4-BE49-F238E27FC236}">
                <a16:creationId xmlns:a16="http://schemas.microsoft.com/office/drawing/2014/main" id="{ADFD40E0-F4AB-4EEB-9D6C-B77423813475}"/>
              </a:ext>
            </a:extLst>
          </p:cNvPr>
          <p:cNvSpPr txBox="1"/>
          <p:nvPr/>
        </p:nvSpPr>
        <p:spPr>
          <a:xfrm>
            <a:off x="752475" y="5467349"/>
            <a:ext cx="8010525" cy="962999"/>
          </a:xfrm>
          <a:prstGeom prst="rect">
            <a:avLst/>
          </a:prstGeom>
          <a:ln>
            <a:solidFill>
              <a:srgbClr val="BA0C2F"/>
            </a:solidFill>
          </a:ln>
        </p:spPr>
        <p:txBody>
          <a:bodyPr vert="horz" lIns="68580" tIns="34290" rIns="68580" bIns="34290" rtlCol="0" anchor="ctr">
            <a:normAutofit/>
          </a:bodyPr>
          <a:lstStyle/>
          <a:p>
            <a:pPr marL="214313" indent="-171450">
              <a:lnSpc>
                <a:spcPct val="90000"/>
              </a:lnSpc>
              <a:spcAft>
                <a:spcPts val="450"/>
              </a:spcAft>
              <a:buFont typeface="Arial" panose="020B0604020202020204" pitchFamily="34" charset="0"/>
              <a:buChar char="•"/>
            </a:pPr>
            <a:r>
              <a:rPr lang="en-US" sz="1650" dirty="0"/>
              <a:t>No apparent attribution of COVID-19 to Postnatal care coverage</a:t>
            </a:r>
          </a:p>
        </p:txBody>
      </p:sp>
    </p:spTree>
    <p:extLst>
      <p:ext uri="{BB962C8B-B14F-4D97-AF65-F5344CB8AC3E}">
        <p14:creationId xmlns:p14="http://schemas.microsoft.com/office/powerpoint/2010/main" val="2688782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CA3BCF-DDFC-46A3-92A9-3B86E60761AE}"/>
              </a:ext>
            </a:extLst>
          </p:cNvPr>
          <p:cNvSpPr>
            <a:spLocks noGrp="1"/>
          </p:cNvSpPr>
          <p:nvPr>
            <p:ph type="dt" sz="half" idx="2"/>
          </p:nvPr>
        </p:nvSpPr>
        <p:spPr/>
        <p:txBody>
          <a:bodyPr/>
          <a:lstStyle/>
          <a:p>
            <a:fld id="{414FB1AD-D69E-B741-965A-0BAE826C2FA6}" type="datetime1">
              <a:rPr lang="en-US" smtClean="0"/>
              <a:pPr/>
              <a:t>1/6/2021</a:t>
            </a:fld>
            <a:endParaRPr lang="en-US"/>
          </a:p>
        </p:txBody>
      </p:sp>
      <p:sp>
        <p:nvSpPr>
          <p:cNvPr id="5" name="Slide Number Placeholder 4">
            <a:extLst>
              <a:ext uri="{FF2B5EF4-FFF2-40B4-BE49-F238E27FC236}">
                <a16:creationId xmlns:a16="http://schemas.microsoft.com/office/drawing/2014/main" id="{58341468-8BD1-4633-9424-7241C56E19ED}"/>
              </a:ext>
            </a:extLst>
          </p:cNvPr>
          <p:cNvSpPr>
            <a:spLocks noGrp="1"/>
          </p:cNvSpPr>
          <p:nvPr>
            <p:ph type="sldNum" sz="quarter" idx="4"/>
          </p:nvPr>
        </p:nvSpPr>
        <p:spPr/>
        <p:txBody>
          <a:bodyPr/>
          <a:lstStyle/>
          <a:p>
            <a:fld id="{42782948-4DBE-204D-AB9E-B65E067054AE}" type="slidenum">
              <a:rPr lang="en-US" smtClean="0"/>
              <a:pPr/>
              <a:t>13</a:t>
            </a:fld>
            <a:endParaRPr lang="en-US"/>
          </a:p>
        </p:txBody>
      </p:sp>
      <p:sp>
        <p:nvSpPr>
          <p:cNvPr id="6" name="Title 5">
            <a:extLst>
              <a:ext uri="{FF2B5EF4-FFF2-40B4-BE49-F238E27FC236}">
                <a16:creationId xmlns:a16="http://schemas.microsoft.com/office/drawing/2014/main" id="{CDB4FB1B-334F-4921-8889-9DDE541CAC2F}"/>
              </a:ext>
            </a:extLst>
          </p:cNvPr>
          <p:cNvSpPr>
            <a:spLocks noGrp="1"/>
          </p:cNvSpPr>
          <p:nvPr>
            <p:ph type="title"/>
          </p:nvPr>
        </p:nvSpPr>
        <p:spPr>
          <a:xfrm>
            <a:off x="686104" y="881390"/>
            <a:ext cx="7772400" cy="523220"/>
          </a:xfrm>
        </p:spPr>
        <p:txBody>
          <a:bodyPr/>
          <a:lstStyle/>
          <a:p>
            <a:r>
              <a:rPr lang="en-US" b="1" dirty="0">
                <a:solidFill>
                  <a:srgbClr val="C00000"/>
                </a:solidFill>
                <a:effectLst>
                  <a:outerShdw blurRad="38100" dist="38100" dir="2700000" algn="tl">
                    <a:srgbClr val="000000">
                      <a:alpha val="43137"/>
                    </a:srgbClr>
                  </a:outerShdw>
                </a:effectLst>
              </a:rPr>
              <a:t>Family Planning Uptake from Jan to Oct 2020</a:t>
            </a:r>
            <a:endParaRPr lang="en-US" dirty="0"/>
          </a:p>
        </p:txBody>
      </p:sp>
      <p:pic>
        <p:nvPicPr>
          <p:cNvPr id="11" name="Picture 10">
            <a:extLst>
              <a:ext uri="{FF2B5EF4-FFF2-40B4-BE49-F238E27FC236}">
                <a16:creationId xmlns:a16="http://schemas.microsoft.com/office/drawing/2014/main" id="{44D0CB65-E20F-48CF-B00D-63B110D9F08B}"/>
              </a:ext>
            </a:extLst>
          </p:cNvPr>
          <p:cNvPicPr>
            <a:picLocks noChangeAspect="1"/>
          </p:cNvPicPr>
          <p:nvPr/>
        </p:nvPicPr>
        <p:blipFill>
          <a:blip r:embed="rId3"/>
          <a:stretch>
            <a:fillRect/>
          </a:stretch>
        </p:blipFill>
        <p:spPr>
          <a:xfrm>
            <a:off x="152400" y="1610250"/>
            <a:ext cx="8477661" cy="3805188"/>
          </a:xfrm>
          <a:prstGeom prst="rect">
            <a:avLst/>
          </a:prstGeom>
        </p:spPr>
      </p:pic>
      <p:sp>
        <p:nvSpPr>
          <p:cNvPr id="12" name="TextBox 11">
            <a:extLst>
              <a:ext uri="{FF2B5EF4-FFF2-40B4-BE49-F238E27FC236}">
                <a16:creationId xmlns:a16="http://schemas.microsoft.com/office/drawing/2014/main" id="{940437C0-50FF-410D-A567-F70769789152}"/>
              </a:ext>
            </a:extLst>
          </p:cNvPr>
          <p:cNvSpPr txBox="1"/>
          <p:nvPr/>
        </p:nvSpPr>
        <p:spPr>
          <a:xfrm>
            <a:off x="3124200" y="2483882"/>
            <a:ext cx="895350" cy="369332"/>
          </a:xfrm>
          <a:prstGeom prst="rect">
            <a:avLst/>
          </a:prstGeom>
          <a:noFill/>
        </p:spPr>
        <p:txBody>
          <a:bodyPr wrap="square" rtlCol="0">
            <a:spAutoFit/>
          </a:bodyPr>
          <a:lstStyle/>
          <a:p>
            <a:r>
              <a:rPr lang="en-US" b="1" dirty="0">
                <a:solidFill>
                  <a:srgbClr val="C00000"/>
                </a:solidFill>
              </a:rPr>
              <a:t>69%</a:t>
            </a:r>
          </a:p>
        </p:txBody>
      </p:sp>
      <p:sp>
        <p:nvSpPr>
          <p:cNvPr id="13" name="TextBox 12">
            <a:extLst>
              <a:ext uri="{FF2B5EF4-FFF2-40B4-BE49-F238E27FC236}">
                <a16:creationId xmlns:a16="http://schemas.microsoft.com/office/drawing/2014/main" id="{35F1FED3-24B1-45D0-931C-6CC0DF936345}"/>
              </a:ext>
            </a:extLst>
          </p:cNvPr>
          <p:cNvSpPr txBox="1"/>
          <p:nvPr/>
        </p:nvSpPr>
        <p:spPr>
          <a:xfrm>
            <a:off x="5105400" y="3861316"/>
            <a:ext cx="609600" cy="369332"/>
          </a:xfrm>
          <a:prstGeom prst="rect">
            <a:avLst/>
          </a:prstGeom>
          <a:noFill/>
        </p:spPr>
        <p:txBody>
          <a:bodyPr wrap="square" rtlCol="0">
            <a:spAutoFit/>
          </a:bodyPr>
          <a:lstStyle/>
          <a:p>
            <a:r>
              <a:rPr lang="en-US" b="1" dirty="0">
                <a:solidFill>
                  <a:srgbClr val="C00000"/>
                </a:solidFill>
              </a:rPr>
              <a:t>21%</a:t>
            </a:r>
          </a:p>
        </p:txBody>
      </p:sp>
      <p:sp>
        <p:nvSpPr>
          <p:cNvPr id="14" name="TextBox 13">
            <a:extLst>
              <a:ext uri="{FF2B5EF4-FFF2-40B4-BE49-F238E27FC236}">
                <a16:creationId xmlns:a16="http://schemas.microsoft.com/office/drawing/2014/main" id="{A863FC9C-EE6A-4DB1-A26F-C25CDFB6F38C}"/>
              </a:ext>
            </a:extLst>
          </p:cNvPr>
          <p:cNvSpPr txBox="1"/>
          <p:nvPr/>
        </p:nvSpPr>
        <p:spPr>
          <a:xfrm>
            <a:off x="7172325" y="4114800"/>
            <a:ext cx="742950" cy="369332"/>
          </a:xfrm>
          <a:prstGeom prst="rect">
            <a:avLst/>
          </a:prstGeom>
          <a:noFill/>
        </p:spPr>
        <p:txBody>
          <a:bodyPr wrap="square" rtlCol="0">
            <a:spAutoFit/>
          </a:bodyPr>
          <a:lstStyle/>
          <a:p>
            <a:r>
              <a:rPr lang="en-US" b="1" dirty="0">
                <a:solidFill>
                  <a:srgbClr val="C00000"/>
                </a:solidFill>
              </a:rPr>
              <a:t>10%</a:t>
            </a:r>
          </a:p>
        </p:txBody>
      </p:sp>
      <p:sp>
        <p:nvSpPr>
          <p:cNvPr id="10" name="TextBox 9">
            <a:extLst>
              <a:ext uri="{FF2B5EF4-FFF2-40B4-BE49-F238E27FC236}">
                <a16:creationId xmlns:a16="http://schemas.microsoft.com/office/drawing/2014/main" id="{0DEFF5C8-69AB-4A88-AB9A-FF562FAF5AC6}"/>
              </a:ext>
            </a:extLst>
          </p:cNvPr>
          <p:cNvSpPr txBox="1"/>
          <p:nvPr/>
        </p:nvSpPr>
        <p:spPr>
          <a:xfrm>
            <a:off x="752475" y="5467349"/>
            <a:ext cx="8010525" cy="962999"/>
          </a:xfrm>
          <a:prstGeom prst="rect">
            <a:avLst/>
          </a:prstGeom>
          <a:ln>
            <a:solidFill>
              <a:srgbClr val="BA0C2F"/>
            </a:solidFill>
          </a:ln>
        </p:spPr>
        <p:txBody>
          <a:bodyPr vert="horz" lIns="68580" tIns="34290" rIns="68580" bIns="34290" rtlCol="0" anchor="ctr">
            <a:normAutofit/>
          </a:bodyPr>
          <a:lstStyle/>
          <a:p>
            <a:pPr marL="214313" indent="-171450">
              <a:lnSpc>
                <a:spcPct val="90000"/>
              </a:lnSpc>
              <a:spcAft>
                <a:spcPts val="450"/>
              </a:spcAft>
              <a:buFont typeface="Arial" panose="020B0604020202020204" pitchFamily="34" charset="0"/>
              <a:buChar char="•"/>
            </a:pPr>
            <a:r>
              <a:rPr lang="en-US" sz="1650" dirty="0"/>
              <a:t>More than 50% of the FP attendees are repeat visit with on 21% being new acceptors in the 10 months</a:t>
            </a:r>
          </a:p>
          <a:p>
            <a:pPr marL="214313" indent="-171450">
              <a:lnSpc>
                <a:spcPct val="90000"/>
              </a:lnSpc>
              <a:spcAft>
                <a:spcPts val="450"/>
              </a:spcAft>
              <a:buFont typeface="Arial" panose="020B0604020202020204" pitchFamily="34" charset="0"/>
              <a:buChar char="•"/>
            </a:pPr>
            <a:r>
              <a:rPr lang="en-US" sz="1650" dirty="0"/>
              <a:t>No apparent attribution of COVID-19 to Postnatal care coverage</a:t>
            </a:r>
          </a:p>
        </p:txBody>
      </p:sp>
    </p:spTree>
    <p:extLst>
      <p:ext uri="{BB962C8B-B14F-4D97-AF65-F5344CB8AC3E}">
        <p14:creationId xmlns:p14="http://schemas.microsoft.com/office/powerpoint/2010/main" val="4261340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D3FB420-9B5A-454C-BE87-392EFF5B02E8}"/>
              </a:ext>
            </a:extLst>
          </p:cNvPr>
          <p:cNvSpPr>
            <a:spLocks noGrp="1"/>
          </p:cNvSpPr>
          <p:nvPr>
            <p:ph type="dt" sz="half" idx="2"/>
          </p:nvPr>
        </p:nvSpPr>
        <p:spPr/>
        <p:txBody>
          <a:bodyPr/>
          <a:lstStyle/>
          <a:p>
            <a:fld id="{414FB1AD-D69E-B741-965A-0BAE826C2FA6}" type="datetime1">
              <a:rPr lang="en-US" smtClean="0"/>
              <a:pPr/>
              <a:t>1/6/2021</a:t>
            </a:fld>
            <a:endParaRPr lang="en-US"/>
          </a:p>
        </p:txBody>
      </p:sp>
      <p:sp>
        <p:nvSpPr>
          <p:cNvPr id="5" name="Slide Number Placeholder 4">
            <a:extLst>
              <a:ext uri="{FF2B5EF4-FFF2-40B4-BE49-F238E27FC236}">
                <a16:creationId xmlns:a16="http://schemas.microsoft.com/office/drawing/2014/main" id="{669969A4-3CAB-40D6-AF62-7098D821A860}"/>
              </a:ext>
            </a:extLst>
          </p:cNvPr>
          <p:cNvSpPr>
            <a:spLocks noGrp="1"/>
          </p:cNvSpPr>
          <p:nvPr>
            <p:ph type="sldNum" sz="quarter" idx="4"/>
          </p:nvPr>
        </p:nvSpPr>
        <p:spPr/>
        <p:txBody>
          <a:bodyPr/>
          <a:lstStyle/>
          <a:p>
            <a:fld id="{42782948-4DBE-204D-AB9E-B65E067054AE}" type="slidenum">
              <a:rPr lang="en-US" smtClean="0"/>
              <a:pPr/>
              <a:t>14</a:t>
            </a:fld>
            <a:endParaRPr lang="en-US"/>
          </a:p>
        </p:txBody>
      </p:sp>
      <p:sp>
        <p:nvSpPr>
          <p:cNvPr id="6" name="Title 5">
            <a:extLst>
              <a:ext uri="{FF2B5EF4-FFF2-40B4-BE49-F238E27FC236}">
                <a16:creationId xmlns:a16="http://schemas.microsoft.com/office/drawing/2014/main" id="{512415AF-F2BF-49C5-9F72-A791A696459E}"/>
              </a:ext>
            </a:extLst>
          </p:cNvPr>
          <p:cNvSpPr>
            <a:spLocks noGrp="1"/>
          </p:cNvSpPr>
          <p:nvPr>
            <p:ph type="title"/>
          </p:nvPr>
        </p:nvSpPr>
        <p:spPr>
          <a:xfrm>
            <a:off x="686104" y="417493"/>
            <a:ext cx="7772400" cy="954107"/>
          </a:xfrm>
        </p:spPr>
        <p:txBody>
          <a:bodyPr/>
          <a:lstStyle/>
          <a:p>
            <a:r>
              <a:rPr lang="en-US" b="1">
                <a:solidFill>
                  <a:srgbClr val="C00000"/>
                </a:solidFill>
                <a:effectLst>
                  <a:outerShdw blurRad="38100" dist="38100" dir="2700000" algn="tl">
                    <a:srgbClr val="000000">
                      <a:alpha val="43137"/>
                    </a:srgbClr>
                  </a:outerShdw>
                </a:effectLst>
              </a:rPr>
              <a:t>Monthly Family Planning Uptake from Jan20 to Oct 20</a:t>
            </a:r>
            <a:endParaRPr lang="en-US" dirty="0"/>
          </a:p>
        </p:txBody>
      </p:sp>
      <p:pic>
        <p:nvPicPr>
          <p:cNvPr id="13" name="Picture 12">
            <a:extLst>
              <a:ext uri="{FF2B5EF4-FFF2-40B4-BE49-F238E27FC236}">
                <a16:creationId xmlns:a16="http://schemas.microsoft.com/office/drawing/2014/main" id="{9EF42D66-EF43-478A-BA69-D0CBFD85172C}"/>
              </a:ext>
            </a:extLst>
          </p:cNvPr>
          <p:cNvPicPr>
            <a:picLocks noChangeAspect="1"/>
          </p:cNvPicPr>
          <p:nvPr/>
        </p:nvPicPr>
        <p:blipFill>
          <a:blip r:embed="rId3"/>
          <a:stretch>
            <a:fillRect/>
          </a:stretch>
        </p:blipFill>
        <p:spPr>
          <a:xfrm>
            <a:off x="381000" y="1382790"/>
            <a:ext cx="8382000" cy="4637010"/>
          </a:xfrm>
          <a:prstGeom prst="rect">
            <a:avLst/>
          </a:prstGeom>
        </p:spPr>
      </p:pic>
    </p:spTree>
    <p:extLst>
      <p:ext uri="{BB962C8B-B14F-4D97-AF65-F5344CB8AC3E}">
        <p14:creationId xmlns:p14="http://schemas.microsoft.com/office/powerpoint/2010/main" val="3640302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EEFC43E-9625-40BE-BC69-318BC45221A1}"/>
              </a:ext>
            </a:extLst>
          </p:cNvPr>
          <p:cNvSpPr>
            <a:spLocks noGrp="1"/>
          </p:cNvSpPr>
          <p:nvPr>
            <p:ph type="dt" sz="half" idx="2"/>
          </p:nvPr>
        </p:nvSpPr>
        <p:spPr/>
        <p:txBody>
          <a:bodyPr/>
          <a:lstStyle/>
          <a:p>
            <a:fld id="{414FB1AD-D69E-B741-965A-0BAE826C2FA6}" type="datetime1">
              <a:rPr lang="en-US" smtClean="0"/>
              <a:pPr/>
              <a:t>1/6/2021</a:t>
            </a:fld>
            <a:endParaRPr lang="en-US"/>
          </a:p>
        </p:txBody>
      </p:sp>
      <p:sp>
        <p:nvSpPr>
          <p:cNvPr id="5" name="Slide Number Placeholder 4">
            <a:extLst>
              <a:ext uri="{FF2B5EF4-FFF2-40B4-BE49-F238E27FC236}">
                <a16:creationId xmlns:a16="http://schemas.microsoft.com/office/drawing/2014/main" id="{C5B6E2A9-2DEE-41D2-91C7-862E8D1B4118}"/>
              </a:ext>
            </a:extLst>
          </p:cNvPr>
          <p:cNvSpPr>
            <a:spLocks noGrp="1"/>
          </p:cNvSpPr>
          <p:nvPr>
            <p:ph type="sldNum" sz="quarter" idx="4"/>
          </p:nvPr>
        </p:nvSpPr>
        <p:spPr/>
        <p:txBody>
          <a:bodyPr/>
          <a:lstStyle/>
          <a:p>
            <a:fld id="{42782948-4DBE-204D-AB9E-B65E067054AE}" type="slidenum">
              <a:rPr lang="en-US" smtClean="0"/>
              <a:pPr/>
              <a:t>15</a:t>
            </a:fld>
            <a:endParaRPr lang="en-US"/>
          </a:p>
        </p:txBody>
      </p:sp>
      <p:sp>
        <p:nvSpPr>
          <p:cNvPr id="6" name="Title 5">
            <a:extLst>
              <a:ext uri="{FF2B5EF4-FFF2-40B4-BE49-F238E27FC236}">
                <a16:creationId xmlns:a16="http://schemas.microsoft.com/office/drawing/2014/main" id="{E1231751-A032-4A39-A9D0-0C745B3D082A}"/>
              </a:ext>
            </a:extLst>
          </p:cNvPr>
          <p:cNvSpPr>
            <a:spLocks noGrp="1"/>
          </p:cNvSpPr>
          <p:nvPr>
            <p:ph type="title"/>
          </p:nvPr>
        </p:nvSpPr>
        <p:spPr>
          <a:xfrm>
            <a:off x="686104" y="417493"/>
            <a:ext cx="7772400" cy="954107"/>
          </a:xfrm>
        </p:spPr>
        <p:txBody>
          <a:bodyPr/>
          <a:lstStyle/>
          <a:p>
            <a:r>
              <a:rPr lang="en-US" b="1" dirty="0">
                <a:solidFill>
                  <a:srgbClr val="C00000"/>
                </a:solidFill>
                <a:effectLst>
                  <a:outerShdw blurRad="38100" dist="38100" dir="2700000" algn="tl">
                    <a:srgbClr val="000000">
                      <a:alpha val="43137"/>
                    </a:srgbClr>
                  </a:outerShdw>
                </a:effectLst>
              </a:rPr>
              <a:t>Family Planning Uptake by province from Jan20 to Oct 20</a:t>
            </a:r>
            <a:endParaRPr lang="en-US" dirty="0"/>
          </a:p>
        </p:txBody>
      </p:sp>
      <p:pic>
        <p:nvPicPr>
          <p:cNvPr id="9" name="Picture 8">
            <a:extLst>
              <a:ext uri="{FF2B5EF4-FFF2-40B4-BE49-F238E27FC236}">
                <a16:creationId xmlns:a16="http://schemas.microsoft.com/office/drawing/2014/main" id="{CB5A9AEF-796B-4DB8-AD9C-49EFD5439623}"/>
              </a:ext>
            </a:extLst>
          </p:cNvPr>
          <p:cNvPicPr>
            <a:picLocks noChangeAspect="1"/>
          </p:cNvPicPr>
          <p:nvPr/>
        </p:nvPicPr>
        <p:blipFill>
          <a:blip r:embed="rId3"/>
          <a:stretch>
            <a:fillRect/>
          </a:stretch>
        </p:blipFill>
        <p:spPr>
          <a:xfrm>
            <a:off x="381000" y="1524000"/>
            <a:ext cx="8305800" cy="4495800"/>
          </a:xfrm>
          <a:prstGeom prst="rect">
            <a:avLst/>
          </a:prstGeom>
        </p:spPr>
      </p:pic>
    </p:spTree>
    <p:extLst>
      <p:ext uri="{BB962C8B-B14F-4D97-AF65-F5344CB8AC3E}">
        <p14:creationId xmlns:p14="http://schemas.microsoft.com/office/powerpoint/2010/main" val="4139020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BB283B-9C64-4811-8248-81FC09C8E0B8}"/>
              </a:ext>
            </a:extLst>
          </p:cNvPr>
          <p:cNvSpPr>
            <a:spLocks noGrp="1"/>
          </p:cNvSpPr>
          <p:nvPr>
            <p:ph type="dt" sz="half" idx="2"/>
          </p:nvPr>
        </p:nvSpPr>
        <p:spPr/>
        <p:txBody>
          <a:bodyPr/>
          <a:lstStyle/>
          <a:p>
            <a:fld id="{414FB1AD-D69E-B741-965A-0BAE826C2FA6}" type="datetime1">
              <a:rPr lang="en-US" smtClean="0"/>
              <a:pPr/>
              <a:t>1/6/2021</a:t>
            </a:fld>
            <a:endParaRPr lang="en-US"/>
          </a:p>
        </p:txBody>
      </p:sp>
      <p:sp>
        <p:nvSpPr>
          <p:cNvPr id="5" name="Slide Number Placeholder 4">
            <a:extLst>
              <a:ext uri="{FF2B5EF4-FFF2-40B4-BE49-F238E27FC236}">
                <a16:creationId xmlns:a16="http://schemas.microsoft.com/office/drawing/2014/main" id="{BBD10D55-2EBE-407E-9D5C-C7AAFAFC3F9D}"/>
              </a:ext>
            </a:extLst>
          </p:cNvPr>
          <p:cNvSpPr>
            <a:spLocks noGrp="1"/>
          </p:cNvSpPr>
          <p:nvPr>
            <p:ph type="sldNum" sz="quarter" idx="4"/>
          </p:nvPr>
        </p:nvSpPr>
        <p:spPr/>
        <p:txBody>
          <a:bodyPr/>
          <a:lstStyle/>
          <a:p>
            <a:fld id="{42782948-4DBE-204D-AB9E-B65E067054AE}" type="slidenum">
              <a:rPr lang="en-US" smtClean="0"/>
              <a:pPr/>
              <a:t>16</a:t>
            </a:fld>
            <a:endParaRPr lang="en-US"/>
          </a:p>
        </p:txBody>
      </p:sp>
      <p:sp>
        <p:nvSpPr>
          <p:cNvPr id="6" name="Title 5">
            <a:extLst>
              <a:ext uri="{FF2B5EF4-FFF2-40B4-BE49-F238E27FC236}">
                <a16:creationId xmlns:a16="http://schemas.microsoft.com/office/drawing/2014/main" id="{47E6370F-C832-48A5-ABD7-BB39E3CFFB7E}"/>
              </a:ext>
            </a:extLst>
          </p:cNvPr>
          <p:cNvSpPr>
            <a:spLocks noGrp="1"/>
          </p:cNvSpPr>
          <p:nvPr>
            <p:ph type="title"/>
          </p:nvPr>
        </p:nvSpPr>
        <p:spPr>
          <a:xfrm>
            <a:off x="686104" y="417493"/>
            <a:ext cx="7772400" cy="954107"/>
          </a:xfrm>
        </p:spPr>
        <p:txBody>
          <a:bodyPr/>
          <a:lstStyle/>
          <a:p>
            <a:r>
              <a:rPr lang="en-US" b="1" dirty="0"/>
              <a:t>Proportion of clients accessing long-acting reversible contraceptives in 2020</a:t>
            </a:r>
          </a:p>
        </p:txBody>
      </p:sp>
      <p:pic>
        <p:nvPicPr>
          <p:cNvPr id="10" name="Picture 9">
            <a:extLst>
              <a:ext uri="{FF2B5EF4-FFF2-40B4-BE49-F238E27FC236}">
                <a16:creationId xmlns:a16="http://schemas.microsoft.com/office/drawing/2014/main" id="{25663859-F319-408D-B4F4-01402FF84040}"/>
              </a:ext>
            </a:extLst>
          </p:cNvPr>
          <p:cNvPicPr>
            <a:picLocks noChangeAspect="1"/>
          </p:cNvPicPr>
          <p:nvPr/>
        </p:nvPicPr>
        <p:blipFill>
          <a:blip r:embed="rId3"/>
          <a:stretch>
            <a:fillRect/>
          </a:stretch>
        </p:blipFill>
        <p:spPr>
          <a:xfrm>
            <a:off x="304800" y="1531619"/>
            <a:ext cx="6425587" cy="4183381"/>
          </a:xfrm>
          <a:prstGeom prst="rect">
            <a:avLst/>
          </a:prstGeom>
          <a:ln>
            <a:solidFill>
              <a:srgbClr val="FF0000"/>
            </a:solidFill>
          </a:ln>
        </p:spPr>
      </p:pic>
      <p:sp>
        <p:nvSpPr>
          <p:cNvPr id="11" name="TextBox 10">
            <a:extLst>
              <a:ext uri="{FF2B5EF4-FFF2-40B4-BE49-F238E27FC236}">
                <a16:creationId xmlns:a16="http://schemas.microsoft.com/office/drawing/2014/main" id="{5F4AE05E-4C75-4DED-AC35-FED72FF2E772}"/>
              </a:ext>
            </a:extLst>
          </p:cNvPr>
          <p:cNvSpPr txBox="1"/>
          <p:nvPr/>
        </p:nvSpPr>
        <p:spPr>
          <a:xfrm>
            <a:off x="6728671" y="1531619"/>
            <a:ext cx="2209799" cy="1529698"/>
          </a:xfrm>
          <a:prstGeom prst="rect">
            <a:avLst/>
          </a:prstGeom>
          <a:ln>
            <a:solidFill>
              <a:srgbClr val="BA0C2F"/>
            </a:solidFill>
          </a:ln>
        </p:spPr>
        <p:txBody>
          <a:bodyPr vert="horz" lIns="68580" tIns="34290" rIns="68580" bIns="34290" rtlCol="0" anchor="ctr">
            <a:normAutofit fontScale="92500" lnSpcReduction="20000"/>
          </a:bodyPr>
          <a:lstStyle/>
          <a:p>
            <a:pPr marL="214313" indent="-171450">
              <a:lnSpc>
                <a:spcPct val="90000"/>
              </a:lnSpc>
              <a:spcAft>
                <a:spcPts val="450"/>
              </a:spcAft>
              <a:buFont typeface="Arial" panose="020B0604020202020204" pitchFamily="34" charset="0"/>
              <a:buChar char="•"/>
            </a:pPr>
            <a:r>
              <a:rPr lang="en-US" sz="1650" dirty="0"/>
              <a:t>Uptake of LARC not affected by COVID-19</a:t>
            </a:r>
          </a:p>
          <a:p>
            <a:pPr marL="214313" indent="-171450">
              <a:lnSpc>
                <a:spcPct val="90000"/>
              </a:lnSpc>
              <a:spcAft>
                <a:spcPts val="450"/>
              </a:spcAft>
              <a:buFont typeface="Arial" panose="020B0604020202020204" pitchFamily="34" charset="0"/>
              <a:buChar char="•"/>
            </a:pPr>
            <a:r>
              <a:rPr lang="en-US" sz="1650" dirty="0"/>
              <a:t>Measures were put in place to sensitize communities about the availability of FP services at HFs amidst COVID-19 pandemic</a:t>
            </a:r>
          </a:p>
        </p:txBody>
      </p:sp>
    </p:spTree>
    <p:extLst>
      <p:ext uri="{BB962C8B-B14F-4D97-AF65-F5344CB8AC3E}">
        <p14:creationId xmlns:p14="http://schemas.microsoft.com/office/powerpoint/2010/main" val="3968517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DAF57A-2209-4CF0-98D3-B48422CC5DEA}"/>
              </a:ext>
            </a:extLst>
          </p:cNvPr>
          <p:cNvSpPr>
            <a:spLocks noGrp="1"/>
          </p:cNvSpPr>
          <p:nvPr>
            <p:ph type="dt" sz="half" idx="2"/>
          </p:nvPr>
        </p:nvSpPr>
        <p:spPr/>
        <p:txBody>
          <a:bodyPr/>
          <a:lstStyle/>
          <a:p>
            <a:fld id="{414FB1AD-D69E-B741-965A-0BAE826C2FA6}" type="datetime1">
              <a:rPr lang="en-US" smtClean="0"/>
              <a:pPr/>
              <a:t>1/6/2021</a:t>
            </a:fld>
            <a:endParaRPr lang="en-US"/>
          </a:p>
        </p:txBody>
      </p:sp>
      <p:sp>
        <p:nvSpPr>
          <p:cNvPr id="5" name="Slide Number Placeholder 4">
            <a:extLst>
              <a:ext uri="{FF2B5EF4-FFF2-40B4-BE49-F238E27FC236}">
                <a16:creationId xmlns:a16="http://schemas.microsoft.com/office/drawing/2014/main" id="{9E0FCCB3-EF3F-4350-AA51-3EAAB077318E}"/>
              </a:ext>
            </a:extLst>
          </p:cNvPr>
          <p:cNvSpPr>
            <a:spLocks noGrp="1"/>
          </p:cNvSpPr>
          <p:nvPr>
            <p:ph type="sldNum" sz="quarter" idx="4"/>
          </p:nvPr>
        </p:nvSpPr>
        <p:spPr/>
        <p:txBody>
          <a:bodyPr/>
          <a:lstStyle/>
          <a:p>
            <a:fld id="{42782948-4DBE-204D-AB9E-B65E067054AE}" type="slidenum">
              <a:rPr lang="en-US" smtClean="0"/>
              <a:pPr/>
              <a:t>17</a:t>
            </a:fld>
            <a:endParaRPr lang="en-US"/>
          </a:p>
        </p:txBody>
      </p:sp>
      <p:sp>
        <p:nvSpPr>
          <p:cNvPr id="6" name="Title 5">
            <a:extLst>
              <a:ext uri="{FF2B5EF4-FFF2-40B4-BE49-F238E27FC236}">
                <a16:creationId xmlns:a16="http://schemas.microsoft.com/office/drawing/2014/main" id="{E745A52F-62A6-4353-9743-50B19CD8C389}"/>
              </a:ext>
            </a:extLst>
          </p:cNvPr>
          <p:cNvSpPr>
            <a:spLocks noGrp="1"/>
          </p:cNvSpPr>
          <p:nvPr>
            <p:ph type="title"/>
          </p:nvPr>
        </p:nvSpPr>
        <p:spPr>
          <a:xfrm>
            <a:off x="686104" y="848380"/>
            <a:ext cx="7772400" cy="523220"/>
          </a:xfrm>
        </p:spPr>
        <p:txBody>
          <a:bodyPr/>
          <a:lstStyle/>
          <a:p>
            <a:r>
              <a:rPr lang="en-US" b="1" dirty="0">
                <a:solidFill>
                  <a:srgbClr val="C00000"/>
                </a:solidFill>
                <a:effectLst>
                  <a:outerShdw blurRad="38100" dist="38100" dir="2700000" algn="tl">
                    <a:srgbClr val="000000">
                      <a:alpha val="43137"/>
                    </a:srgbClr>
                  </a:outerShdw>
                </a:effectLst>
              </a:rPr>
              <a:t>Proportion of FP clients Jan to Oct 2020</a:t>
            </a:r>
            <a:endParaRPr lang="en-US" dirty="0"/>
          </a:p>
        </p:txBody>
      </p:sp>
      <p:pic>
        <p:nvPicPr>
          <p:cNvPr id="19" name="Picture 18">
            <a:extLst>
              <a:ext uri="{FF2B5EF4-FFF2-40B4-BE49-F238E27FC236}">
                <a16:creationId xmlns:a16="http://schemas.microsoft.com/office/drawing/2014/main" id="{CE084371-F1D1-44C1-87FA-E84BAC8F9DD5}"/>
              </a:ext>
            </a:extLst>
          </p:cNvPr>
          <p:cNvPicPr>
            <a:picLocks noChangeAspect="1"/>
          </p:cNvPicPr>
          <p:nvPr/>
        </p:nvPicPr>
        <p:blipFill>
          <a:blip r:embed="rId3"/>
          <a:stretch>
            <a:fillRect/>
          </a:stretch>
        </p:blipFill>
        <p:spPr>
          <a:xfrm>
            <a:off x="341098" y="1343025"/>
            <a:ext cx="8480854" cy="4298515"/>
          </a:xfrm>
          <a:prstGeom prst="rect">
            <a:avLst/>
          </a:prstGeom>
        </p:spPr>
      </p:pic>
    </p:spTree>
    <p:extLst>
      <p:ext uri="{BB962C8B-B14F-4D97-AF65-F5344CB8AC3E}">
        <p14:creationId xmlns:p14="http://schemas.microsoft.com/office/powerpoint/2010/main" val="2362649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DAF57A-2209-4CF0-98D3-B48422CC5DEA}"/>
              </a:ext>
            </a:extLst>
          </p:cNvPr>
          <p:cNvSpPr>
            <a:spLocks noGrp="1"/>
          </p:cNvSpPr>
          <p:nvPr>
            <p:ph type="dt" sz="half" idx="2"/>
          </p:nvPr>
        </p:nvSpPr>
        <p:spPr/>
        <p:txBody>
          <a:bodyPr/>
          <a:lstStyle/>
          <a:p>
            <a:fld id="{414FB1AD-D69E-B741-965A-0BAE826C2FA6}" type="datetime1">
              <a:rPr lang="en-US" smtClean="0"/>
              <a:pPr/>
              <a:t>1/6/2021</a:t>
            </a:fld>
            <a:endParaRPr lang="en-US"/>
          </a:p>
        </p:txBody>
      </p:sp>
      <p:sp>
        <p:nvSpPr>
          <p:cNvPr id="5" name="Slide Number Placeholder 4">
            <a:extLst>
              <a:ext uri="{FF2B5EF4-FFF2-40B4-BE49-F238E27FC236}">
                <a16:creationId xmlns:a16="http://schemas.microsoft.com/office/drawing/2014/main" id="{9E0FCCB3-EF3F-4350-AA51-3EAAB077318E}"/>
              </a:ext>
            </a:extLst>
          </p:cNvPr>
          <p:cNvSpPr>
            <a:spLocks noGrp="1"/>
          </p:cNvSpPr>
          <p:nvPr>
            <p:ph type="sldNum" sz="quarter" idx="4"/>
          </p:nvPr>
        </p:nvSpPr>
        <p:spPr/>
        <p:txBody>
          <a:bodyPr/>
          <a:lstStyle/>
          <a:p>
            <a:fld id="{42782948-4DBE-204D-AB9E-B65E067054AE}" type="slidenum">
              <a:rPr lang="en-US" smtClean="0"/>
              <a:pPr/>
              <a:t>18</a:t>
            </a:fld>
            <a:endParaRPr lang="en-US"/>
          </a:p>
        </p:txBody>
      </p:sp>
      <p:sp>
        <p:nvSpPr>
          <p:cNvPr id="6" name="Title 5">
            <a:extLst>
              <a:ext uri="{FF2B5EF4-FFF2-40B4-BE49-F238E27FC236}">
                <a16:creationId xmlns:a16="http://schemas.microsoft.com/office/drawing/2014/main" id="{E745A52F-62A6-4353-9743-50B19CD8C389}"/>
              </a:ext>
            </a:extLst>
          </p:cNvPr>
          <p:cNvSpPr>
            <a:spLocks noGrp="1"/>
          </p:cNvSpPr>
          <p:nvPr>
            <p:ph type="title"/>
          </p:nvPr>
        </p:nvSpPr>
        <p:spPr>
          <a:xfrm>
            <a:off x="152400" y="417493"/>
            <a:ext cx="8915400" cy="954107"/>
          </a:xfrm>
        </p:spPr>
        <p:txBody>
          <a:bodyPr/>
          <a:lstStyle/>
          <a:p>
            <a:r>
              <a:rPr lang="en-US" b="1" dirty="0">
                <a:solidFill>
                  <a:srgbClr val="C00000"/>
                </a:solidFill>
                <a:effectLst>
                  <a:outerShdw blurRad="38100" dist="38100" dir="2700000" algn="tl">
                    <a:srgbClr val="000000">
                      <a:alpha val="43137"/>
                    </a:srgbClr>
                  </a:outerShdw>
                </a:effectLst>
              </a:rPr>
              <a:t>Proportion of FP clients by province Jan to Oct 2020</a:t>
            </a:r>
            <a:endParaRPr lang="en-US" dirty="0"/>
          </a:p>
        </p:txBody>
      </p:sp>
      <p:pic>
        <p:nvPicPr>
          <p:cNvPr id="8" name="Picture 7">
            <a:extLst>
              <a:ext uri="{FF2B5EF4-FFF2-40B4-BE49-F238E27FC236}">
                <a16:creationId xmlns:a16="http://schemas.microsoft.com/office/drawing/2014/main" id="{C280FAC2-B7B1-481C-9993-104CFC5B5964}"/>
              </a:ext>
            </a:extLst>
          </p:cNvPr>
          <p:cNvPicPr>
            <a:picLocks noChangeAspect="1"/>
          </p:cNvPicPr>
          <p:nvPr/>
        </p:nvPicPr>
        <p:blipFill>
          <a:blip r:embed="rId3"/>
          <a:stretch>
            <a:fillRect/>
          </a:stretch>
        </p:blipFill>
        <p:spPr>
          <a:xfrm>
            <a:off x="381000" y="1629168"/>
            <a:ext cx="8305800" cy="4634197"/>
          </a:xfrm>
          <a:prstGeom prst="rect">
            <a:avLst/>
          </a:prstGeom>
        </p:spPr>
      </p:pic>
    </p:spTree>
    <p:extLst>
      <p:ext uri="{BB962C8B-B14F-4D97-AF65-F5344CB8AC3E}">
        <p14:creationId xmlns:p14="http://schemas.microsoft.com/office/powerpoint/2010/main" val="2492088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D539D8-CFA8-4EDD-A2FC-719F37926A12}"/>
              </a:ext>
            </a:extLst>
          </p:cNvPr>
          <p:cNvSpPr>
            <a:spLocks noGrp="1"/>
          </p:cNvSpPr>
          <p:nvPr>
            <p:ph type="dt" sz="half" idx="2"/>
          </p:nvPr>
        </p:nvSpPr>
        <p:spPr/>
        <p:txBody>
          <a:bodyPr/>
          <a:lstStyle/>
          <a:p>
            <a:fld id="{414FB1AD-D69E-B741-965A-0BAE826C2FA6}" type="datetime1">
              <a:rPr lang="en-US" smtClean="0"/>
              <a:pPr/>
              <a:t>1/6/2021</a:t>
            </a:fld>
            <a:endParaRPr lang="en-US"/>
          </a:p>
        </p:txBody>
      </p:sp>
      <p:sp>
        <p:nvSpPr>
          <p:cNvPr id="5" name="Slide Number Placeholder 4">
            <a:extLst>
              <a:ext uri="{FF2B5EF4-FFF2-40B4-BE49-F238E27FC236}">
                <a16:creationId xmlns:a16="http://schemas.microsoft.com/office/drawing/2014/main" id="{F8403C48-DFDB-4B04-B4EB-9AD186C99741}"/>
              </a:ext>
            </a:extLst>
          </p:cNvPr>
          <p:cNvSpPr>
            <a:spLocks noGrp="1"/>
          </p:cNvSpPr>
          <p:nvPr>
            <p:ph type="sldNum" sz="quarter" idx="4"/>
          </p:nvPr>
        </p:nvSpPr>
        <p:spPr/>
        <p:txBody>
          <a:bodyPr/>
          <a:lstStyle/>
          <a:p>
            <a:fld id="{42782948-4DBE-204D-AB9E-B65E067054AE}" type="slidenum">
              <a:rPr lang="en-US" smtClean="0"/>
              <a:pPr/>
              <a:t>19</a:t>
            </a:fld>
            <a:endParaRPr lang="en-US"/>
          </a:p>
        </p:txBody>
      </p:sp>
      <p:sp>
        <p:nvSpPr>
          <p:cNvPr id="6" name="Title 5">
            <a:extLst>
              <a:ext uri="{FF2B5EF4-FFF2-40B4-BE49-F238E27FC236}">
                <a16:creationId xmlns:a16="http://schemas.microsoft.com/office/drawing/2014/main" id="{0A4BD236-C851-4B49-9960-79C6E8F9D9FA}"/>
              </a:ext>
            </a:extLst>
          </p:cNvPr>
          <p:cNvSpPr>
            <a:spLocks noGrp="1"/>
          </p:cNvSpPr>
          <p:nvPr>
            <p:ph type="title"/>
          </p:nvPr>
        </p:nvSpPr>
        <p:spPr>
          <a:xfrm>
            <a:off x="686104" y="848380"/>
            <a:ext cx="7772400" cy="523220"/>
          </a:xfrm>
        </p:spPr>
        <p:txBody>
          <a:bodyPr/>
          <a:lstStyle/>
          <a:p>
            <a:r>
              <a:rPr lang="en-US" b="1" dirty="0">
                <a:solidFill>
                  <a:srgbClr val="C00000"/>
                </a:solidFill>
                <a:effectLst>
                  <a:outerShdw blurRad="38100" dist="38100" dir="2700000" algn="tl">
                    <a:srgbClr val="000000">
                      <a:alpha val="43137"/>
                    </a:srgbClr>
                  </a:outerShdw>
                </a:effectLst>
              </a:rPr>
              <a:t>BCG coverage (%) under 1- Jan to Oct 2020</a:t>
            </a:r>
            <a:endParaRPr lang="en-US" dirty="0"/>
          </a:p>
        </p:txBody>
      </p:sp>
      <p:pic>
        <p:nvPicPr>
          <p:cNvPr id="8" name="Content Placeholder 7">
            <a:extLst>
              <a:ext uri="{FF2B5EF4-FFF2-40B4-BE49-F238E27FC236}">
                <a16:creationId xmlns:a16="http://schemas.microsoft.com/office/drawing/2014/main" id="{CA05E9F8-3C59-4D97-B6EA-418E7EA027D9}"/>
              </a:ext>
            </a:extLst>
          </p:cNvPr>
          <p:cNvPicPr>
            <a:picLocks noGrp="1" noChangeAspect="1"/>
          </p:cNvPicPr>
          <p:nvPr>
            <p:ph idx="1"/>
          </p:nvPr>
        </p:nvPicPr>
        <p:blipFill>
          <a:blip r:embed="rId2"/>
          <a:stretch>
            <a:fillRect/>
          </a:stretch>
        </p:blipFill>
        <p:spPr>
          <a:xfrm>
            <a:off x="383394" y="1752601"/>
            <a:ext cx="5788806" cy="4453653"/>
          </a:xfrm>
          <a:prstGeom prst="rect">
            <a:avLst/>
          </a:prstGeom>
        </p:spPr>
      </p:pic>
      <p:sp>
        <p:nvSpPr>
          <p:cNvPr id="9" name="TextBox 8">
            <a:extLst>
              <a:ext uri="{FF2B5EF4-FFF2-40B4-BE49-F238E27FC236}">
                <a16:creationId xmlns:a16="http://schemas.microsoft.com/office/drawing/2014/main" id="{C2DE635C-2854-46E5-A83D-1B7DA1955E00}"/>
              </a:ext>
            </a:extLst>
          </p:cNvPr>
          <p:cNvSpPr txBox="1"/>
          <p:nvPr/>
        </p:nvSpPr>
        <p:spPr>
          <a:xfrm>
            <a:off x="6728671" y="1531618"/>
            <a:ext cx="2209799" cy="1821181"/>
          </a:xfrm>
          <a:prstGeom prst="rect">
            <a:avLst/>
          </a:prstGeom>
          <a:ln>
            <a:solidFill>
              <a:srgbClr val="BA0C2F"/>
            </a:solidFill>
          </a:ln>
        </p:spPr>
        <p:txBody>
          <a:bodyPr vert="horz" lIns="68580" tIns="34290" rIns="68580" bIns="34290" rtlCol="0" anchor="ctr">
            <a:normAutofit fontScale="77500" lnSpcReduction="20000"/>
          </a:bodyPr>
          <a:lstStyle/>
          <a:p>
            <a:pPr marL="214313" indent="-171450">
              <a:lnSpc>
                <a:spcPct val="90000"/>
              </a:lnSpc>
              <a:spcAft>
                <a:spcPts val="450"/>
              </a:spcAft>
              <a:buFont typeface="Arial" panose="020B0604020202020204" pitchFamily="34" charset="0"/>
              <a:buChar char="•"/>
            </a:pPr>
            <a:r>
              <a:rPr lang="en-US" sz="1650" dirty="0"/>
              <a:t>Jul and Aug 2020 recorded the lowest BCG coverage</a:t>
            </a:r>
          </a:p>
          <a:p>
            <a:pPr marL="214313" indent="-171450">
              <a:lnSpc>
                <a:spcPct val="90000"/>
              </a:lnSpc>
              <a:spcAft>
                <a:spcPts val="450"/>
              </a:spcAft>
              <a:buFont typeface="Arial" panose="020B0604020202020204" pitchFamily="34" charset="0"/>
              <a:buChar char="•"/>
            </a:pPr>
            <a:r>
              <a:rPr lang="en-US" sz="1650" dirty="0"/>
              <a:t>Sept 2020 recorded the beyond 100% coverage This is due to Lusaka, Eastern and Copperbelt recording beyond there monthly average</a:t>
            </a:r>
          </a:p>
          <a:p>
            <a:pPr marL="214313" indent="-171450">
              <a:lnSpc>
                <a:spcPct val="90000"/>
              </a:lnSpc>
              <a:spcAft>
                <a:spcPts val="450"/>
              </a:spcAft>
              <a:buFont typeface="Arial" panose="020B0604020202020204" pitchFamily="34" charset="0"/>
              <a:buChar char="•"/>
            </a:pPr>
            <a:r>
              <a:rPr lang="en-US" sz="1650" dirty="0"/>
              <a:t>Average BCG coverage is at 83.4%</a:t>
            </a:r>
          </a:p>
        </p:txBody>
      </p:sp>
      <p:sp>
        <p:nvSpPr>
          <p:cNvPr id="10" name="TextBox 9">
            <a:extLst>
              <a:ext uri="{FF2B5EF4-FFF2-40B4-BE49-F238E27FC236}">
                <a16:creationId xmlns:a16="http://schemas.microsoft.com/office/drawing/2014/main" id="{ACC6C89E-6F02-4928-AC14-7EB33BB9A0BE}"/>
              </a:ext>
            </a:extLst>
          </p:cNvPr>
          <p:cNvSpPr txBox="1"/>
          <p:nvPr/>
        </p:nvSpPr>
        <p:spPr>
          <a:xfrm>
            <a:off x="6728670" y="3429000"/>
            <a:ext cx="2209799" cy="1821180"/>
          </a:xfrm>
          <a:prstGeom prst="rect">
            <a:avLst/>
          </a:prstGeom>
          <a:ln>
            <a:solidFill>
              <a:srgbClr val="BA0C2F"/>
            </a:solidFill>
          </a:ln>
        </p:spPr>
        <p:txBody>
          <a:bodyPr vert="horz" lIns="68580" tIns="34290" rIns="68580" bIns="34290" rtlCol="0" anchor="ctr">
            <a:normAutofit fontScale="85000" lnSpcReduction="20000"/>
          </a:bodyPr>
          <a:lstStyle/>
          <a:p>
            <a:pPr marL="42863">
              <a:lnSpc>
                <a:spcPct val="90000"/>
              </a:lnSpc>
              <a:spcAft>
                <a:spcPts val="450"/>
              </a:spcAft>
            </a:pPr>
            <a:r>
              <a:rPr lang="en-US" sz="1650" b="1" dirty="0"/>
              <a:t>Discussion point</a:t>
            </a:r>
          </a:p>
          <a:p>
            <a:pPr marL="214313" indent="-171450">
              <a:lnSpc>
                <a:spcPct val="90000"/>
              </a:lnSpc>
              <a:spcAft>
                <a:spcPts val="450"/>
              </a:spcAft>
              <a:buFont typeface="Arial" panose="020B0604020202020204" pitchFamily="34" charset="0"/>
              <a:buChar char="•"/>
            </a:pPr>
            <a:r>
              <a:rPr lang="en-US" sz="1650" dirty="0"/>
              <a:t>There was some stockouts of antigens during the period under review</a:t>
            </a:r>
          </a:p>
          <a:p>
            <a:pPr marL="214313" indent="-171450">
              <a:lnSpc>
                <a:spcPct val="90000"/>
              </a:lnSpc>
              <a:spcAft>
                <a:spcPts val="450"/>
              </a:spcAft>
              <a:buFont typeface="Arial" panose="020B0604020202020204" pitchFamily="34" charset="0"/>
              <a:buChar char="•"/>
            </a:pPr>
            <a:r>
              <a:rPr lang="en-US" sz="1650" dirty="0"/>
              <a:t>Mop up exercise was conducted in Sept hence the spike when the situation of having antigens normalized</a:t>
            </a:r>
          </a:p>
        </p:txBody>
      </p:sp>
      <p:sp>
        <p:nvSpPr>
          <p:cNvPr id="11" name="Oval 10">
            <a:extLst>
              <a:ext uri="{FF2B5EF4-FFF2-40B4-BE49-F238E27FC236}">
                <a16:creationId xmlns:a16="http://schemas.microsoft.com/office/drawing/2014/main" id="{18917306-1815-4B69-B41A-9616DC6AF62A}"/>
              </a:ext>
            </a:extLst>
          </p:cNvPr>
          <p:cNvSpPr/>
          <p:nvPr/>
        </p:nvSpPr>
        <p:spPr>
          <a:xfrm>
            <a:off x="3810000" y="1531619"/>
            <a:ext cx="1981200" cy="4395970"/>
          </a:xfrm>
          <a:prstGeom prst="ellipse">
            <a:avLst/>
          </a:prstGeom>
          <a:noFill/>
          <a:ln w="381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527534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F0229F-AAB1-4D83-9BE2-20E953E91BED}"/>
              </a:ext>
            </a:extLst>
          </p:cNvPr>
          <p:cNvSpPr>
            <a:spLocks noGrp="1"/>
          </p:cNvSpPr>
          <p:nvPr>
            <p:ph idx="1"/>
          </p:nvPr>
        </p:nvSpPr>
        <p:spPr>
          <a:xfrm>
            <a:off x="762000" y="1650742"/>
            <a:ext cx="8229600" cy="4572000"/>
          </a:xfrm>
        </p:spPr>
        <p:txBody>
          <a:bodyPr>
            <a:normAutofit/>
          </a:bodyPr>
          <a:lstStyle/>
          <a:p>
            <a:pPr marL="0" indent="0">
              <a:buNone/>
            </a:pPr>
            <a:r>
              <a:rPr lang="en-US" b="1" dirty="0">
                <a:solidFill>
                  <a:schemeClr val="tx1">
                    <a:lumMod val="65000"/>
                    <a:lumOff val="35000"/>
                  </a:schemeClr>
                </a:solidFill>
                <a:latin typeface="Gill Sans MT" panose="020B0502020104020203" pitchFamily="34" charset="0"/>
                <a:ea typeface="Cabin"/>
                <a:cs typeface="Cabin"/>
              </a:rPr>
              <a:t>The E4H activity will:</a:t>
            </a:r>
          </a:p>
          <a:p>
            <a:r>
              <a:rPr lang="en-US" dirty="0">
                <a:solidFill>
                  <a:schemeClr val="tx1">
                    <a:lumMod val="65000"/>
                    <a:lumOff val="35000"/>
                  </a:schemeClr>
                </a:solidFill>
                <a:latin typeface="Gill Sans MT" panose="020B0502020104020203" pitchFamily="34" charset="0"/>
              </a:rPr>
              <a:t>Continue to support routine data analysis of FH indicators</a:t>
            </a:r>
            <a:endParaRPr lang="en-US" dirty="0">
              <a:solidFill>
                <a:schemeClr val="tx1">
                  <a:lumMod val="65000"/>
                  <a:lumOff val="35000"/>
                </a:schemeClr>
              </a:solidFill>
              <a:latin typeface="Gill Sans MT" panose="020B0502020104020203" pitchFamily="34" charset="0"/>
              <a:ea typeface="Cabin"/>
              <a:cs typeface="Cabin"/>
            </a:endParaRPr>
          </a:p>
          <a:p>
            <a:r>
              <a:rPr lang="en-US" dirty="0">
                <a:solidFill>
                  <a:schemeClr val="tx1">
                    <a:lumMod val="65000"/>
                    <a:lumOff val="35000"/>
                  </a:schemeClr>
                </a:solidFill>
                <a:effectLst/>
                <a:latin typeface="Gill Sans MT" panose="020B0502020104020203" pitchFamily="34" charset="0"/>
                <a:ea typeface="Cabin"/>
                <a:cs typeface="Cabin"/>
              </a:rPr>
              <a:t>Assess health service provision for </a:t>
            </a:r>
            <a:r>
              <a:rPr lang="en-US" dirty="0">
                <a:solidFill>
                  <a:schemeClr val="tx1">
                    <a:lumMod val="65000"/>
                    <a:lumOff val="35000"/>
                  </a:schemeClr>
                </a:solidFill>
                <a:latin typeface="Gill Sans MT" panose="020B0502020104020203" pitchFamily="34" charset="0"/>
                <a:ea typeface="Cabin"/>
                <a:cs typeface="Cabin"/>
              </a:rPr>
              <a:t>selected services during the COVID-19 pandemic period</a:t>
            </a:r>
          </a:p>
          <a:p>
            <a:r>
              <a:rPr lang="en-US" dirty="0">
                <a:solidFill>
                  <a:schemeClr val="tx1">
                    <a:lumMod val="65000"/>
                    <a:lumOff val="35000"/>
                  </a:schemeClr>
                </a:solidFill>
                <a:latin typeface="Gill Sans MT" panose="020B0502020104020203" pitchFamily="34" charset="0"/>
                <a:ea typeface="Cabin"/>
                <a:cs typeface="Cabin"/>
              </a:rPr>
              <a:t>Find out measures are put in to address identified issues</a:t>
            </a:r>
          </a:p>
          <a:p>
            <a:pPr marL="0" indent="0">
              <a:buNone/>
            </a:pPr>
            <a:endParaRPr lang="en-US" dirty="0">
              <a:solidFill>
                <a:schemeClr val="tx1">
                  <a:lumMod val="65000"/>
                  <a:lumOff val="35000"/>
                </a:schemeClr>
              </a:solidFill>
              <a:latin typeface="Gill Sans MT" panose="020B0502020104020203" pitchFamily="34" charset="0"/>
            </a:endParaRPr>
          </a:p>
          <a:p>
            <a:pPr marL="0" indent="0">
              <a:buNone/>
            </a:pPr>
            <a:r>
              <a:rPr lang="en-US" dirty="0">
                <a:solidFill>
                  <a:schemeClr val="tx1">
                    <a:lumMod val="65000"/>
                    <a:lumOff val="35000"/>
                  </a:schemeClr>
                </a:solidFill>
                <a:latin typeface="Gill Sans MT" panose="020B0502020104020203" pitchFamily="34" charset="0"/>
              </a:rPr>
              <a:t>* All the data presented here is from </a:t>
            </a:r>
            <a:r>
              <a:rPr lang="en-US" dirty="0" err="1">
                <a:solidFill>
                  <a:schemeClr val="tx1">
                    <a:lumMod val="65000"/>
                    <a:lumOff val="35000"/>
                  </a:schemeClr>
                </a:solidFill>
                <a:latin typeface="Gill Sans MT" panose="020B0502020104020203" pitchFamily="34" charset="0"/>
              </a:rPr>
              <a:t>MoH</a:t>
            </a:r>
            <a:r>
              <a:rPr lang="en-US" dirty="0">
                <a:solidFill>
                  <a:schemeClr val="tx1">
                    <a:lumMod val="65000"/>
                    <a:lumOff val="35000"/>
                  </a:schemeClr>
                </a:solidFill>
                <a:latin typeface="Gill Sans MT" panose="020B0502020104020203" pitchFamily="34" charset="0"/>
              </a:rPr>
              <a:t> DHIS 2 platform</a:t>
            </a:r>
            <a:endParaRPr lang="en-ZM" dirty="0">
              <a:solidFill>
                <a:schemeClr val="tx1">
                  <a:lumMod val="65000"/>
                  <a:lumOff val="35000"/>
                </a:schemeClr>
              </a:solidFill>
            </a:endParaRPr>
          </a:p>
        </p:txBody>
      </p:sp>
      <p:sp>
        <p:nvSpPr>
          <p:cNvPr id="3" name="Date Placeholder 2">
            <a:extLst>
              <a:ext uri="{FF2B5EF4-FFF2-40B4-BE49-F238E27FC236}">
                <a16:creationId xmlns:a16="http://schemas.microsoft.com/office/drawing/2014/main" id="{988A3CCC-CDC3-42BC-995B-8E2ADF51F325}"/>
              </a:ext>
            </a:extLst>
          </p:cNvPr>
          <p:cNvSpPr>
            <a:spLocks noGrp="1"/>
          </p:cNvSpPr>
          <p:nvPr>
            <p:ph type="dt" sz="half" idx="2"/>
          </p:nvPr>
        </p:nvSpPr>
        <p:spPr/>
        <p:txBody>
          <a:bodyPr/>
          <a:lstStyle/>
          <a:p>
            <a:fld id="{414FB1AD-D69E-B741-965A-0BAE826C2FA6}" type="datetime1">
              <a:rPr lang="en-US" smtClean="0"/>
              <a:pPr/>
              <a:t>1/6/2021</a:t>
            </a:fld>
            <a:endParaRPr lang="en-US"/>
          </a:p>
        </p:txBody>
      </p:sp>
      <p:sp>
        <p:nvSpPr>
          <p:cNvPr id="5" name="Slide Number Placeholder 4">
            <a:extLst>
              <a:ext uri="{FF2B5EF4-FFF2-40B4-BE49-F238E27FC236}">
                <a16:creationId xmlns:a16="http://schemas.microsoft.com/office/drawing/2014/main" id="{535061FE-8C4C-452D-9147-3D61D2ABD304}"/>
              </a:ext>
            </a:extLst>
          </p:cNvPr>
          <p:cNvSpPr>
            <a:spLocks noGrp="1"/>
          </p:cNvSpPr>
          <p:nvPr>
            <p:ph type="sldNum" sz="quarter" idx="4"/>
          </p:nvPr>
        </p:nvSpPr>
        <p:spPr/>
        <p:txBody>
          <a:bodyPr/>
          <a:lstStyle/>
          <a:p>
            <a:fld id="{42782948-4DBE-204D-AB9E-B65E067054AE}" type="slidenum">
              <a:rPr lang="en-US" smtClean="0"/>
              <a:pPr/>
              <a:t>2</a:t>
            </a:fld>
            <a:endParaRPr lang="en-US"/>
          </a:p>
        </p:txBody>
      </p:sp>
      <p:sp>
        <p:nvSpPr>
          <p:cNvPr id="6" name="Title 5">
            <a:extLst>
              <a:ext uri="{FF2B5EF4-FFF2-40B4-BE49-F238E27FC236}">
                <a16:creationId xmlns:a16="http://schemas.microsoft.com/office/drawing/2014/main" id="{05668266-FD99-4FD3-920D-EB823DA32B23}"/>
              </a:ext>
            </a:extLst>
          </p:cNvPr>
          <p:cNvSpPr>
            <a:spLocks noGrp="1"/>
          </p:cNvSpPr>
          <p:nvPr>
            <p:ph type="title"/>
          </p:nvPr>
        </p:nvSpPr>
        <p:spPr>
          <a:xfrm>
            <a:off x="686104" y="848380"/>
            <a:ext cx="7772400" cy="523220"/>
          </a:xfrm>
        </p:spPr>
        <p:txBody>
          <a:bodyPr/>
          <a:lstStyle/>
          <a:p>
            <a:r>
              <a:rPr lang="en-US" dirty="0">
                <a:solidFill>
                  <a:schemeClr val="bg2">
                    <a:lumMod val="50000"/>
                  </a:schemeClr>
                </a:solidFill>
              </a:rPr>
              <a:t>Objective of this presentation</a:t>
            </a:r>
            <a:endParaRPr lang="en-ZM" dirty="0">
              <a:solidFill>
                <a:schemeClr val="bg2">
                  <a:lumMod val="50000"/>
                </a:schemeClr>
              </a:solidFill>
            </a:endParaRPr>
          </a:p>
        </p:txBody>
      </p:sp>
    </p:spTree>
    <p:extLst>
      <p:ext uri="{BB962C8B-B14F-4D97-AF65-F5344CB8AC3E}">
        <p14:creationId xmlns:p14="http://schemas.microsoft.com/office/powerpoint/2010/main" val="2342996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D539D8-CFA8-4EDD-A2FC-719F37926A12}"/>
              </a:ext>
            </a:extLst>
          </p:cNvPr>
          <p:cNvSpPr>
            <a:spLocks noGrp="1"/>
          </p:cNvSpPr>
          <p:nvPr>
            <p:ph type="dt" sz="half" idx="2"/>
          </p:nvPr>
        </p:nvSpPr>
        <p:spPr/>
        <p:txBody>
          <a:bodyPr/>
          <a:lstStyle/>
          <a:p>
            <a:fld id="{414FB1AD-D69E-B741-965A-0BAE826C2FA6}" type="datetime1">
              <a:rPr lang="en-US" smtClean="0"/>
              <a:pPr/>
              <a:t>1/6/2021</a:t>
            </a:fld>
            <a:endParaRPr lang="en-US"/>
          </a:p>
        </p:txBody>
      </p:sp>
      <p:sp>
        <p:nvSpPr>
          <p:cNvPr id="5" name="Slide Number Placeholder 4">
            <a:extLst>
              <a:ext uri="{FF2B5EF4-FFF2-40B4-BE49-F238E27FC236}">
                <a16:creationId xmlns:a16="http://schemas.microsoft.com/office/drawing/2014/main" id="{F8403C48-DFDB-4B04-B4EB-9AD186C99741}"/>
              </a:ext>
            </a:extLst>
          </p:cNvPr>
          <p:cNvSpPr>
            <a:spLocks noGrp="1"/>
          </p:cNvSpPr>
          <p:nvPr>
            <p:ph type="sldNum" sz="quarter" idx="4"/>
          </p:nvPr>
        </p:nvSpPr>
        <p:spPr/>
        <p:txBody>
          <a:bodyPr/>
          <a:lstStyle/>
          <a:p>
            <a:fld id="{42782948-4DBE-204D-AB9E-B65E067054AE}" type="slidenum">
              <a:rPr lang="en-US" smtClean="0"/>
              <a:pPr/>
              <a:t>20</a:t>
            </a:fld>
            <a:endParaRPr lang="en-US"/>
          </a:p>
        </p:txBody>
      </p:sp>
      <p:sp>
        <p:nvSpPr>
          <p:cNvPr id="6" name="Title 5">
            <a:extLst>
              <a:ext uri="{FF2B5EF4-FFF2-40B4-BE49-F238E27FC236}">
                <a16:creationId xmlns:a16="http://schemas.microsoft.com/office/drawing/2014/main" id="{0A4BD236-C851-4B49-9960-79C6E8F9D9FA}"/>
              </a:ext>
            </a:extLst>
          </p:cNvPr>
          <p:cNvSpPr>
            <a:spLocks noGrp="1"/>
          </p:cNvSpPr>
          <p:nvPr>
            <p:ph type="title"/>
          </p:nvPr>
        </p:nvSpPr>
        <p:spPr>
          <a:xfrm>
            <a:off x="686104" y="848380"/>
            <a:ext cx="7772400" cy="523220"/>
          </a:xfrm>
        </p:spPr>
        <p:txBody>
          <a:bodyPr/>
          <a:lstStyle/>
          <a:p>
            <a:r>
              <a:rPr lang="en-US" b="1" dirty="0">
                <a:solidFill>
                  <a:srgbClr val="C00000"/>
                </a:solidFill>
                <a:effectLst>
                  <a:outerShdw blurRad="38100" dist="38100" dir="2700000" algn="tl">
                    <a:srgbClr val="000000">
                      <a:alpha val="43137"/>
                    </a:srgbClr>
                  </a:outerShdw>
                </a:effectLst>
              </a:rPr>
              <a:t>BCG Coverage (%) under 1- Jan to Oct 2020</a:t>
            </a:r>
            <a:endParaRPr lang="en-US" dirty="0"/>
          </a:p>
        </p:txBody>
      </p:sp>
      <p:sp>
        <p:nvSpPr>
          <p:cNvPr id="9" name="TextBox 8">
            <a:extLst>
              <a:ext uri="{FF2B5EF4-FFF2-40B4-BE49-F238E27FC236}">
                <a16:creationId xmlns:a16="http://schemas.microsoft.com/office/drawing/2014/main" id="{C2DE635C-2854-46E5-A83D-1B7DA1955E00}"/>
              </a:ext>
            </a:extLst>
          </p:cNvPr>
          <p:cNvSpPr txBox="1"/>
          <p:nvPr/>
        </p:nvSpPr>
        <p:spPr>
          <a:xfrm>
            <a:off x="258806" y="4966316"/>
            <a:ext cx="4998994" cy="1560315"/>
          </a:xfrm>
          <a:prstGeom prst="rect">
            <a:avLst/>
          </a:prstGeom>
          <a:ln>
            <a:solidFill>
              <a:srgbClr val="BA0C2F"/>
            </a:solidFill>
          </a:ln>
        </p:spPr>
        <p:txBody>
          <a:bodyPr vert="horz" lIns="68580" tIns="34290" rIns="68580" bIns="34290" rtlCol="0" anchor="ctr">
            <a:normAutofit fontScale="92500" lnSpcReduction="20000"/>
          </a:bodyPr>
          <a:lstStyle/>
          <a:p>
            <a:pPr marL="214313" indent="-171450">
              <a:lnSpc>
                <a:spcPct val="90000"/>
              </a:lnSpc>
              <a:spcAft>
                <a:spcPts val="450"/>
              </a:spcAft>
              <a:buFont typeface="Arial" panose="020B0604020202020204" pitchFamily="34" charset="0"/>
              <a:buChar char="•"/>
            </a:pPr>
            <a:r>
              <a:rPr lang="en-US" sz="1650" dirty="0"/>
              <a:t>Jul and Aug 2020 recorded the lowest BCG coverage across all districts in the 10 districts.</a:t>
            </a:r>
          </a:p>
          <a:p>
            <a:pPr marL="214313" indent="-171450">
              <a:lnSpc>
                <a:spcPct val="90000"/>
              </a:lnSpc>
              <a:spcAft>
                <a:spcPts val="450"/>
              </a:spcAft>
              <a:buFont typeface="Arial" panose="020B0604020202020204" pitchFamily="34" charset="0"/>
              <a:buChar char="•"/>
            </a:pPr>
            <a:r>
              <a:rPr lang="en-US" sz="1650" dirty="0"/>
              <a:t>Sept 2020 recorded beyond 100% coverage. This is due to Lusaka, </a:t>
            </a:r>
            <a:r>
              <a:rPr lang="en-US" sz="1650" dirty="0" err="1"/>
              <a:t>Chasefu</a:t>
            </a:r>
            <a:r>
              <a:rPr lang="en-US" sz="1650" dirty="0"/>
              <a:t>, </a:t>
            </a:r>
            <a:r>
              <a:rPr lang="en-US" sz="1650" dirty="0" err="1"/>
              <a:t>Lundazi</a:t>
            </a:r>
            <a:r>
              <a:rPr lang="en-US" sz="1650" dirty="0"/>
              <a:t>, </a:t>
            </a:r>
            <a:r>
              <a:rPr lang="en-US" sz="1650" dirty="0" err="1"/>
              <a:t>Nyimba</a:t>
            </a:r>
            <a:r>
              <a:rPr lang="en-US" sz="1650" dirty="0"/>
              <a:t>, </a:t>
            </a:r>
            <a:r>
              <a:rPr lang="en-US" sz="1650" dirty="0" err="1"/>
              <a:t>Chingola</a:t>
            </a:r>
            <a:r>
              <a:rPr lang="en-US" sz="1650" dirty="0"/>
              <a:t>, Kitwe, </a:t>
            </a:r>
            <a:r>
              <a:rPr lang="en-US" sz="1650" dirty="0" err="1"/>
              <a:t>Luanshya</a:t>
            </a:r>
            <a:r>
              <a:rPr lang="en-US" sz="1650" dirty="0"/>
              <a:t>, Mpongwe, Mufulira and Ndola recording beyond there monthly average</a:t>
            </a:r>
          </a:p>
          <a:p>
            <a:pPr marL="214313" indent="-171450">
              <a:lnSpc>
                <a:spcPct val="90000"/>
              </a:lnSpc>
              <a:spcAft>
                <a:spcPts val="450"/>
              </a:spcAft>
              <a:buFont typeface="Arial" panose="020B0604020202020204" pitchFamily="34" charset="0"/>
              <a:buChar char="•"/>
            </a:pPr>
            <a:r>
              <a:rPr lang="en-US" sz="1650" dirty="0"/>
              <a:t>These districts were affected by the stockouts of antigens hence conducted mop up activities</a:t>
            </a:r>
          </a:p>
        </p:txBody>
      </p:sp>
      <p:sp>
        <p:nvSpPr>
          <p:cNvPr id="10" name="TextBox 9">
            <a:extLst>
              <a:ext uri="{FF2B5EF4-FFF2-40B4-BE49-F238E27FC236}">
                <a16:creationId xmlns:a16="http://schemas.microsoft.com/office/drawing/2014/main" id="{ACC6C89E-6F02-4928-AC14-7EB33BB9A0BE}"/>
              </a:ext>
            </a:extLst>
          </p:cNvPr>
          <p:cNvSpPr txBox="1"/>
          <p:nvPr/>
        </p:nvSpPr>
        <p:spPr>
          <a:xfrm>
            <a:off x="5257800" y="4996934"/>
            <a:ext cx="3581400" cy="1529698"/>
          </a:xfrm>
          <a:prstGeom prst="rect">
            <a:avLst/>
          </a:prstGeom>
          <a:ln>
            <a:solidFill>
              <a:srgbClr val="BA0C2F"/>
            </a:solidFill>
          </a:ln>
        </p:spPr>
        <p:txBody>
          <a:bodyPr vert="horz" lIns="68580" tIns="34290" rIns="68580" bIns="34290" rtlCol="0" anchor="ctr">
            <a:normAutofit fontScale="85000" lnSpcReduction="20000"/>
          </a:bodyPr>
          <a:lstStyle/>
          <a:p>
            <a:pPr marL="42863">
              <a:lnSpc>
                <a:spcPct val="90000"/>
              </a:lnSpc>
              <a:spcAft>
                <a:spcPts val="450"/>
              </a:spcAft>
            </a:pPr>
            <a:r>
              <a:rPr lang="en-US" sz="1650" b="1" dirty="0"/>
              <a:t>Discussion point</a:t>
            </a:r>
          </a:p>
          <a:p>
            <a:pPr marL="214313" indent="-171450">
              <a:lnSpc>
                <a:spcPct val="90000"/>
              </a:lnSpc>
              <a:spcAft>
                <a:spcPts val="450"/>
              </a:spcAft>
              <a:buFont typeface="Arial" panose="020B0604020202020204" pitchFamily="34" charset="0"/>
              <a:buChar char="•"/>
            </a:pPr>
            <a:r>
              <a:rPr lang="en-US" sz="1650" dirty="0"/>
              <a:t>There was some stockouts of antigens during the period under review</a:t>
            </a:r>
          </a:p>
          <a:p>
            <a:pPr marL="214313" indent="-171450">
              <a:lnSpc>
                <a:spcPct val="90000"/>
              </a:lnSpc>
              <a:spcAft>
                <a:spcPts val="450"/>
              </a:spcAft>
              <a:buFont typeface="Arial" panose="020B0604020202020204" pitchFamily="34" charset="0"/>
              <a:buChar char="•"/>
            </a:pPr>
            <a:r>
              <a:rPr lang="en-US" sz="1650" dirty="0"/>
              <a:t>Mop up exercise was conducted in Sept hence the spike when the situation of having antigens normalized </a:t>
            </a:r>
          </a:p>
          <a:p>
            <a:pPr marL="214313" indent="-171450">
              <a:lnSpc>
                <a:spcPct val="90000"/>
              </a:lnSpc>
              <a:spcAft>
                <a:spcPts val="450"/>
              </a:spcAft>
              <a:buFont typeface="Arial" panose="020B0604020202020204" pitchFamily="34" charset="0"/>
              <a:buChar char="•"/>
            </a:pPr>
            <a:r>
              <a:rPr lang="en-US" sz="1650" dirty="0"/>
              <a:t>SHIOs engaged to monitor the accuracy reporting of data from facilities</a:t>
            </a:r>
          </a:p>
        </p:txBody>
      </p:sp>
      <p:pic>
        <p:nvPicPr>
          <p:cNvPr id="19" name="Picture 18">
            <a:extLst>
              <a:ext uri="{FF2B5EF4-FFF2-40B4-BE49-F238E27FC236}">
                <a16:creationId xmlns:a16="http://schemas.microsoft.com/office/drawing/2014/main" id="{A9429426-DE1F-4D8A-B50F-6F1B555D6858}"/>
              </a:ext>
            </a:extLst>
          </p:cNvPr>
          <p:cNvPicPr>
            <a:picLocks noChangeAspect="1"/>
          </p:cNvPicPr>
          <p:nvPr/>
        </p:nvPicPr>
        <p:blipFill>
          <a:blip r:embed="rId2"/>
          <a:stretch>
            <a:fillRect/>
          </a:stretch>
        </p:blipFill>
        <p:spPr>
          <a:xfrm>
            <a:off x="258806" y="1600200"/>
            <a:ext cx="8626388" cy="3217766"/>
          </a:xfrm>
          <a:prstGeom prst="rect">
            <a:avLst/>
          </a:prstGeom>
        </p:spPr>
      </p:pic>
    </p:spTree>
    <p:extLst>
      <p:ext uri="{BB962C8B-B14F-4D97-AF65-F5344CB8AC3E}">
        <p14:creationId xmlns:p14="http://schemas.microsoft.com/office/powerpoint/2010/main" val="4199050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A2E5A29-E8A2-45E1-B0AB-EF714456C839}"/>
              </a:ext>
            </a:extLst>
          </p:cNvPr>
          <p:cNvSpPr>
            <a:spLocks noGrp="1"/>
          </p:cNvSpPr>
          <p:nvPr>
            <p:ph type="dt" sz="half" idx="2"/>
          </p:nvPr>
        </p:nvSpPr>
        <p:spPr/>
        <p:txBody>
          <a:bodyPr/>
          <a:lstStyle/>
          <a:p>
            <a:fld id="{414FB1AD-D69E-B741-965A-0BAE826C2FA6}" type="datetime1">
              <a:rPr lang="en-US" smtClean="0"/>
              <a:pPr/>
              <a:t>1/6/2021</a:t>
            </a:fld>
            <a:endParaRPr lang="en-US"/>
          </a:p>
        </p:txBody>
      </p:sp>
      <p:sp>
        <p:nvSpPr>
          <p:cNvPr id="5" name="Slide Number Placeholder 4">
            <a:extLst>
              <a:ext uri="{FF2B5EF4-FFF2-40B4-BE49-F238E27FC236}">
                <a16:creationId xmlns:a16="http://schemas.microsoft.com/office/drawing/2014/main" id="{B9F9BDA9-FE61-49F9-8003-01D2A8E5661C}"/>
              </a:ext>
            </a:extLst>
          </p:cNvPr>
          <p:cNvSpPr>
            <a:spLocks noGrp="1"/>
          </p:cNvSpPr>
          <p:nvPr>
            <p:ph type="sldNum" sz="quarter" idx="4"/>
          </p:nvPr>
        </p:nvSpPr>
        <p:spPr/>
        <p:txBody>
          <a:bodyPr/>
          <a:lstStyle/>
          <a:p>
            <a:fld id="{42782948-4DBE-204D-AB9E-B65E067054AE}" type="slidenum">
              <a:rPr lang="en-US" smtClean="0"/>
              <a:pPr/>
              <a:t>21</a:t>
            </a:fld>
            <a:endParaRPr lang="en-US"/>
          </a:p>
        </p:txBody>
      </p:sp>
      <p:sp>
        <p:nvSpPr>
          <p:cNvPr id="6" name="Title 5">
            <a:extLst>
              <a:ext uri="{FF2B5EF4-FFF2-40B4-BE49-F238E27FC236}">
                <a16:creationId xmlns:a16="http://schemas.microsoft.com/office/drawing/2014/main" id="{86893A07-5FA5-4A38-9572-A4A8BB73A171}"/>
              </a:ext>
            </a:extLst>
          </p:cNvPr>
          <p:cNvSpPr>
            <a:spLocks noGrp="1"/>
          </p:cNvSpPr>
          <p:nvPr>
            <p:ph type="title"/>
          </p:nvPr>
        </p:nvSpPr>
        <p:spPr>
          <a:xfrm>
            <a:off x="686104" y="417493"/>
            <a:ext cx="8229296" cy="954107"/>
          </a:xfrm>
        </p:spPr>
        <p:txBody>
          <a:bodyPr/>
          <a:lstStyle/>
          <a:p>
            <a:r>
              <a:rPr lang="en-US" b="1" dirty="0"/>
              <a:t>Fully immunized coverage (%) under 1 for 2020</a:t>
            </a:r>
          </a:p>
        </p:txBody>
      </p:sp>
      <p:pic>
        <p:nvPicPr>
          <p:cNvPr id="11" name="Picture 10">
            <a:extLst>
              <a:ext uri="{FF2B5EF4-FFF2-40B4-BE49-F238E27FC236}">
                <a16:creationId xmlns:a16="http://schemas.microsoft.com/office/drawing/2014/main" id="{73283BBA-AF12-44A8-8B31-E00383E5C66A}"/>
              </a:ext>
            </a:extLst>
          </p:cNvPr>
          <p:cNvPicPr>
            <a:picLocks noChangeAspect="1"/>
          </p:cNvPicPr>
          <p:nvPr/>
        </p:nvPicPr>
        <p:blipFill>
          <a:blip r:embed="rId3"/>
          <a:stretch>
            <a:fillRect/>
          </a:stretch>
        </p:blipFill>
        <p:spPr>
          <a:xfrm>
            <a:off x="838200" y="1381125"/>
            <a:ext cx="7166581" cy="4063472"/>
          </a:xfrm>
          <a:prstGeom prst="rect">
            <a:avLst/>
          </a:prstGeom>
        </p:spPr>
      </p:pic>
      <p:sp>
        <p:nvSpPr>
          <p:cNvPr id="7" name="TextBox 6">
            <a:extLst>
              <a:ext uri="{FF2B5EF4-FFF2-40B4-BE49-F238E27FC236}">
                <a16:creationId xmlns:a16="http://schemas.microsoft.com/office/drawing/2014/main" id="{3E7BA866-EE46-4E70-A3E4-92707A1EF2FE}"/>
              </a:ext>
            </a:extLst>
          </p:cNvPr>
          <p:cNvSpPr txBox="1"/>
          <p:nvPr/>
        </p:nvSpPr>
        <p:spPr>
          <a:xfrm>
            <a:off x="686104" y="5444597"/>
            <a:ext cx="8229296" cy="1228726"/>
          </a:xfrm>
          <a:prstGeom prst="rect">
            <a:avLst/>
          </a:prstGeom>
          <a:ln>
            <a:solidFill>
              <a:srgbClr val="BA0C2F"/>
            </a:solidFill>
          </a:ln>
        </p:spPr>
        <p:txBody>
          <a:bodyPr vert="horz" lIns="68580" tIns="34290" rIns="68580" bIns="34290" rtlCol="0" anchor="ctr">
            <a:normAutofit fontScale="85000" lnSpcReduction="20000"/>
          </a:bodyPr>
          <a:lstStyle/>
          <a:p>
            <a:pPr marL="42863">
              <a:lnSpc>
                <a:spcPct val="90000"/>
              </a:lnSpc>
              <a:spcAft>
                <a:spcPts val="450"/>
              </a:spcAft>
            </a:pPr>
            <a:r>
              <a:rPr lang="en-US" sz="1650" b="1" dirty="0"/>
              <a:t>Discussion point</a:t>
            </a:r>
          </a:p>
          <a:p>
            <a:pPr marL="214313" indent="-171450">
              <a:lnSpc>
                <a:spcPct val="90000"/>
              </a:lnSpc>
              <a:spcAft>
                <a:spcPts val="450"/>
              </a:spcAft>
              <a:buFont typeface="Arial" panose="020B0604020202020204" pitchFamily="34" charset="0"/>
              <a:buChar char="•"/>
            </a:pPr>
            <a:r>
              <a:rPr lang="en-US" sz="1650" dirty="0"/>
              <a:t>There was some a huge spike in June, as it is a month mainly used for child heath campaign.</a:t>
            </a:r>
          </a:p>
          <a:p>
            <a:pPr marL="214313" indent="-171450">
              <a:lnSpc>
                <a:spcPct val="90000"/>
              </a:lnSpc>
              <a:spcAft>
                <a:spcPts val="450"/>
              </a:spcAft>
              <a:buFont typeface="Arial" panose="020B0604020202020204" pitchFamily="34" charset="0"/>
              <a:buChar char="•"/>
            </a:pPr>
            <a:r>
              <a:rPr lang="en-US" sz="1650" dirty="0"/>
              <a:t>Districts oriented not to combine routine immunization data with survey data (campaign data)</a:t>
            </a:r>
          </a:p>
          <a:p>
            <a:pPr marL="214313" indent="-171450">
              <a:lnSpc>
                <a:spcPct val="90000"/>
              </a:lnSpc>
              <a:spcAft>
                <a:spcPts val="450"/>
              </a:spcAft>
              <a:buFont typeface="Arial" panose="020B0604020202020204" pitchFamily="34" charset="0"/>
              <a:buChar char="•"/>
            </a:pPr>
            <a:r>
              <a:rPr lang="en-US" sz="1650" dirty="0"/>
              <a:t>Lusaka and Central almost double there monthly average in June, data cleaning and validation still ongoing in the affected districts</a:t>
            </a:r>
          </a:p>
          <a:p>
            <a:pPr marL="214313" indent="-171450">
              <a:lnSpc>
                <a:spcPct val="90000"/>
              </a:lnSpc>
              <a:spcAft>
                <a:spcPts val="450"/>
              </a:spcAft>
              <a:buFont typeface="Arial" panose="020B0604020202020204" pitchFamily="34" charset="0"/>
              <a:buChar char="•"/>
            </a:pPr>
            <a:r>
              <a:rPr lang="en-US" sz="1650" dirty="0"/>
              <a:t>SHIOs engaged to monitor the accuracy reporting of data from facilities</a:t>
            </a:r>
          </a:p>
        </p:txBody>
      </p:sp>
    </p:spTree>
    <p:extLst>
      <p:ext uri="{BB962C8B-B14F-4D97-AF65-F5344CB8AC3E}">
        <p14:creationId xmlns:p14="http://schemas.microsoft.com/office/powerpoint/2010/main" val="3464105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A2E5A29-E8A2-45E1-B0AB-EF714456C839}"/>
              </a:ext>
            </a:extLst>
          </p:cNvPr>
          <p:cNvSpPr>
            <a:spLocks noGrp="1"/>
          </p:cNvSpPr>
          <p:nvPr>
            <p:ph type="dt" sz="half" idx="2"/>
          </p:nvPr>
        </p:nvSpPr>
        <p:spPr/>
        <p:txBody>
          <a:bodyPr/>
          <a:lstStyle/>
          <a:p>
            <a:fld id="{414FB1AD-D69E-B741-965A-0BAE826C2FA6}" type="datetime1">
              <a:rPr lang="en-US" smtClean="0"/>
              <a:pPr/>
              <a:t>1/6/2021</a:t>
            </a:fld>
            <a:endParaRPr lang="en-US"/>
          </a:p>
        </p:txBody>
      </p:sp>
      <p:sp>
        <p:nvSpPr>
          <p:cNvPr id="5" name="Slide Number Placeholder 4">
            <a:extLst>
              <a:ext uri="{FF2B5EF4-FFF2-40B4-BE49-F238E27FC236}">
                <a16:creationId xmlns:a16="http://schemas.microsoft.com/office/drawing/2014/main" id="{B9F9BDA9-FE61-49F9-8003-01D2A8E5661C}"/>
              </a:ext>
            </a:extLst>
          </p:cNvPr>
          <p:cNvSpPr>
            <a:spLocks noGrp="1"/>
          </p:cNvSpPr>
          <p:nvPr>
            <p:ph type="sldNum" sz="quarter" idx="4"/>
          </p:nvPr>
        </p:nvSpPr>
        <p:spPr/>
        <p:txBody>
          <a:bodyPr/>
          <a:lstStyle/>
          <a:p>
            <a:fld id="{42782948-4DBE-204D-AB9E-B65E067054AE}" type="slidenum">
              <a:rPr lang="en-US" smtClean="0"/>
              <a:pPr/>
              <a:t>22</a:t>
            </a:fld>
            <a:endParaRPr lang="en-US"/>
          </a:p>
        </p:txBody>
      </p:sp>
      <p:sp>
        <p:nvSpPr>
          <p:cNvPr id="6" name="Title 5">
            <a:extLst>
              <a:ext uri="{FF2B5EF4-FFF2-40B4-BE49-F238E27FC236}">
                <a16:creationId xmlns:a16="http://schemas.microsoft.com/office/drawing/2014/main" id="{86893A07-5FA5-4A38-9572-A4A8BB73A171}"/>
              </a:ext>
            </a:extLst>
          </p:cNvPr>
          <p:cNvSpPr>
            <a:spLocks noGrp="1"/>
          </p:cNvSpPr>
          <p:nvPr>
            <p:ph type="title"/>
          </p:nvPr>
        </p:nvSpPr>
        <p:spPr>
          <a:xfrm>
            <a:off x="686104" y="848380"/>
            <a:ext cx="8229296" cy="523220"/>
          </a:xfrm>
        </p:spPr>
        <p:txBody>
          <a:bodyPr/>
          <a:lstStyle/>
          <a:p>
            <a:r>
              <a:rPr lang="en-US" b="1" dirty="0"/>
              <a:t>Fully immunized under 1 for 2020</a:t>
            </a:r>
          </a:p>
        </p:txBody>
      </p:sp>
      <p:sp>
        <p:nvSpPr>
          <p:cNvPr id="7" name="TextBox 6">
            <a:extLst>
              <a:ext uri="{FF2B5EF4-FFF2-40B4-BE49-F238E27FC236}">
                <a16:creationId xmlns:a16="http://schemas.microsoft.com/office/drawing/2014/main" id="{3E7BA866-EE46-4E70-A3E4-92707A1EF2FE}"/>
              </a:ext>
            </a:extLst>
          </p:cNvPr>
          <p:cNvSpPr txBox="1"/>
          <p:nvPr/>
        </p:nvSpPr>
        <p:spPr>
          <a:xfrm>
            <a:off x="609904" y="5385494"/>
            <a:ext cx="8229296" cy="1141137"/>
          </a:xfrm>
          <a:prstGeom prst="rect">
            <a:avLst/>
          </a:prstGeom>
          <a:ln>
            <a:solidFill>
              <a:srgbClr val="BA0C2F"/>
            </a:solidFill>
          </a:ln>
        </p:spPr>
        <p:txBody>
          <a:bodyPr vert="horz" lIns="68580" tIns="34290" rIns="68580" bIns="34290" rtlCol="0" anchor="ctr">
            <a:normAutofit fontScale="70000" lnSpcReduction="20000"/>
          </a:bodyPr>
          <a:lstStyle/>
          <a:p>
            <a:pPr marL="42863">
              <a:lnSpc>
                <a:spcPct val="90000"/>
              </a:lnSpc>
              <a:spcAft>
                <a:spcPts val="450"/>
              </a:spcAft>
            </a:pPr>
            <a:r>
              <a:rPr lang="en-US" sz="1650" b="1" dirty="0"/>
              <a:t>Discussion point</a:t>
            </a:r>
          </a:p>
          <a:p>
            <a:pPr marL="214313" indent="-171450">
              <a:lnSpc>
                <a:spcPct val="90000"/>
              </a:lnSpc>
              <a:spcAft>
                <a:spcPts val="450"/>
              </a:spcAft>
              <a:buFont typeface="Arial" panose="020B0604020202020204" pitchFamily="34" charset="0"/>
              <a:buChar char="•"/>
            </a:pPr>
            <a:r>
              <a:rPr lang="en-US" sz="1650" dirty="0"/>
              <a:t>There was some a huge spike in June, as it is a month mainly used for child heath campaign.</a:t>
            </a:r>
          </a:p>
          <a:p>
            <a:pPr marL="214313" indent="-171450">
              <a:lnSpc>
                <a:spcPct val="90000"/>
              </a:lnSpc>
              <a:spcAft>
                <a:spcPts val="450"/>
              </a:spcAft>
              <a:buFont typeface="Arial" panose="020B0604020202020204" pitchFamily="34" charset="0"/>
              <a:buChar char="•"/>
            </a:pPr>
            <a:r>
              <a:rPr lang="en-US" sz="1650" dirty="0"/>
              <a:t>Districts oriented not to combine routine immunization data with survey data (campaign data)</a:t>
            </a:r>
          </a:p>
          <a:p>
            <a:pPr marL="214313" indent="-171450">
              <a:lnSpc>
                <a:spcPct val="90000"/>
              </a:lnSpc>
              <a:spcAft>
                <a:spcPts val="450"/>
              </a:spcAft>
              <a:buFont typeface="Arial" panose="020B0604020202020204" pitchFamily="34" charset="0"/>
              <a:buChar char="•"/>
            </a:pPr>
            <a:r>
              <a:rPr lang="en-US" sz="1650" dirty="0"/>
              <a:t>Lusaka and Central almost double there monthly average in June, data cleaning and validation still ongoing in the affected districts</a:t>
            </a:r>
          </a:p>
          <a:p>
            <a:pPr marL="214313" indent="-171450">
              <a:lnSpc>
                <a:spcPct val="90000"/>
              </a:lnSpc>
              <a:spcAft>
                <a:spcPts val="450"/>
              </a:spcAft>
              <a:buFont typeface="Arial" panose="020B0604020202020204" pitchFamily="34" charset="0"/>
              <a:buChar char="•"/>
            </a:pPr>
            <a:r>
              <a:rPr lang="en-US" sz="1650" dirty="0"/>
              <a:t>SHIOs engaged to monitor the accuracy reporting of data from facilities</a:t>
            </a:r>
          </a:p>
        </p:txBody>
      </p:sp>
      <p:pic>
        <p:nvPicPr>
          <p:cNvPr id="9" name="Picture 8">
            <a:extLst>
              <a:ext uri="{FF2B5EF4-FFF2-40B4-BE49-F238E27FC236}">
                <a16:creationId xmlns:a16="http://schemas.microsoft.com/office/drawing/2014/main" id="{726D3D71-27AD-4655-9618-7DE24C81BB50}"/>
              </a:ext>
            </a:extLst>
          </p:cNvPr>
          <p:cNvPicPr>
            <a:picLocks noChangeAspect="1"/>
          </p:cNvPicPr>
          <p:nvPr/>
        </p:nvPicPr>
        <p:blipFill>
          <a:blip r:embed="rId2"/>
          <a:stretch>
            <a:fillRect/>
          </a:stretch>
        </p:blipFill>
        <p:spPr>
          <a:xfrm>
            <a:off x="533400" y="1382694"/>
            <a:ext cx="8305800" cy="3853875"/>
          </a:xfrm>
          <a:prstGeom prst="rect">
            <a:avLst/>
          </a:prstGeom>
        </p:spPr>
      </p:pic>
      <p:sp>
        <p:nvSpPr>
          <p:cNvPr id="12" name="Oval 11">
            <a:extLst>
              <a:ext uri="{FF2B5EF4-FFF2-40B4-BE49-F238E27FC236}">
                <a16:creationId xmlns:a16="http://schemas.microsoft.com/office/drawing/2014/main" id="{77FA2BD0-4EF6-4577-9159-7A74B9C3BA96}"/>
              </a:ext>
            </a:extLst>
          </p:cNvPr>
          <p:cNvSpPr/>
          <p:nvPr/>
        </p:nvSpPr>
        <p:spPr>
          <a:xfrm>
            <a:off x="5029200" y="1531619"/>
            <a:ext cx="762000" cy="3853875"/>
          </a:xfrm>
          <a:prstGeom prst="ellipse">
            <a:avLst/>
          </a:prstGeom>
          <a:noFill/>
          <a:ln w="381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178287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FB192D-319C-4A9E-8E2C-3A1E3B3E95CE}"/>
              </a:ext>
            </a:extLst>
          </p:cNvPr>
          <p:cNvSpPr>
            <a:spLocks noGrp="1"/>
          </p:cNvSpPr>
          <p:nvPr>
            <p:ph idx="1"/>
          </p:nvPr>
        </p:nvSpPr>
        <p:spPr>
          <a:xfrm>
            <a:off x="381000" y="1371600"/>
            <a:ext cx="8610600" cy="5149334"/>
          </a:xfrm>
        </p:spPr>
        <p:txBody>
          <a:bodyPr>
            <a:noAutofit/>
          </a:bodyPr>
          <a:lstStyle/>
          <a:p>
            <a:r>
              <a:rPr lang="en-US" b="1" dirty="0">
                <a:solidFill>
                  <a:srgbClr val="000000"/>
                </a:solidFill>
                <a:latin typeface="+mn-lt"/>
              </a:rPr>
              <a:t>M</a:t>
            </a:r>
            <a:r>
              <a:rPr lang="en-US" b="1" i="0" dirty="0">
                <a:solidFill>
                  <a:srgbClr val="000000"/>
                </a:solidFill>
                <a:effectLst/>
                <a:latin typeface="+mn-lt"/>
              </a:rPr>
              <a:t>onthly data reviews - </a:t>
            </a:r>
            <a:r>
              <a:rPr lang="en-US" b="0" i="0" dirty="0">
                <a:solidFill>
                  <a:srgbClr val="000000"/>
                </a:solidFill>
                <a:effectLst/>
                <a:latin typeface="+mn-lt"/>
              </a:rPr>
              <a:t>address the completeness, timeliness and consistency </a:t>
            </a:r>
          </a:p>
          <a:p>
            <a:pPr lvl="1"/>
            <a:r>
              <a:rPr lang="en-US" b="0" i="0" dirty="0">
                <a:solidFill>
                  <a:srgbClr val="000000"/>
                </a:solidFill>
                <a:effectLst/>
                <a:latin typeface="+mn-lt"/>
              </a:rPr>
              <a:t>pull all the monthly data soon after capture, </a:t>
            </a:r>
          </a:p>
          <a:p>
            <a:pPr lvl="1"/>
            <a:r>
              <a:rPr lang="en-US" b="0" i="0" dirty="0">
                <a:solidFill>
                  <a:srgbClr val="000000"/>
                </a:solidFill>
                <a:effectLst/>
                <a:latin typeface="+mn-lt"/>
              </a:rPr>
              <a:t>provide feedback to HFs and program managers, </a:t>
            </a:r>
          </a:p>
          <a:p>
            <a:pPr lvl="1"/>
            <a:r>
              <a:rPr lang="en-US" b="0" i="0" dirty="0">
                <a:solidFill>
                  <a:srgbClr val="000000"/>
                </a:solidFill>
                <a:effectLst/>
                <a:latin typeface="+mn-lt"/>
              </a:rPr>
              <a:t>identify challenges and come up with interventions that we will agree to resolve identified challenges</a:t>
            </a:r>
          </a:p>
          <a:p>
            <a:r>
              <a:rPr lang="en-US" b="1" dirty="0">
                <a:solidFill>
                  <a:srgbClr val="000000"/>
                </a:solidFill>
                <a:latin typeface="+mn-lt"/>
              </a:rPr>
              <a:t>Q</a:t>
            </a:r>
            <a:r>
              <a:rPr lang="en-US" b="1" i="0" dirty="0">
                <a:solidFill>
                  <a:srgbClr val="000000"/>
                </a:solidFill>
                <a:effectLst/>
                <a:latin typeface="+mn-lt"/>
              </a:rPr>
              <a:t>uarterly DQAs – address data accuracy</a:t>
            </a:r>
          </a:p>
          <a:p>
            <a:pPr lvl="1"/>
            <a:r>
              <a:rPr lang="en-US" dirty="0">
                <a:solidFill>
                  <a:srgbClr val="000000"/>
                </a:solidFill>
                <a:latin typeface="+mn-lt"/>
              </a:rPr>
              <a:t>Ensure that DQA data is captured into the HMIS</a:t>
            </a:r>
          </a:p>
          <a:p>
            <a:r>
              <a:rPr lang="en-US" b="1" dirty="0">
                <a:solidFill>
                  <a:srgbClr val="000000"/>
                </a:solidFill>
                <a:latin typeface="+mn-lt"/>
              </a:rPr>
              <a:t>Data for Action and Help Desk </a:t>
            </a:r>
            <a:r>
              <a:rPr lang="en-US" dirty="0">
                <a:solidFill>
                  <a:srgbClr val="000000"/>
                </a:solidFill>
                <a:latin typeface="+mn-lt"/>
              </a:rPr>
              <a:t>– issues identified, captured and tracked</a:t>
            </a:r>
          </a:p>
          <a:p>
            <a:pPr lvl="1"/>
            <a:r>
              <a:rPr lang="en-US" dirty="0">
                <a:solidFill>
                  <a:srgbClr val="000000"/>
                </a:solidFill>
                <a:latin typeface="+mn-lt"/>
              </a:rPr>
              <a:t>Actions agreed to be documented in the HMIS and tracked until resolved</a:t>
            </a:r>
          </a:p>
          <a:p>
            <a:r>
              <a:rPr lang="en-US" b="1" dirty="0">
                <a:latin typeface="+mn-lt"/>
              </a:rPr>
              <a:t>Refinement of Meta data </a:t>
            </a:r>
            <a:r>
              <a:rPr lang="en-US" dirty="0">
                <a:latin typeface="+mn-lt"/>
              </a:rPr>
              <a:t>– dashboards and analytics designed for each level (HF, DHO, PHO, National) and each program</a:t>
            </a:r>
          </a:p>
        </p:txBody>
      </p:sp>
      <p:sp>
        <p:nvSpPr>
          <p:cNvPr id="3" name="Date Placeholder 2">
            <a:extLst>
              <a:ext uri="{FF2B5EF4-FFF2-40B4-BE49-F238E27FC236}">
                <a16:creationId xmlns:a16="http://schemas.microsoft.com/office/drawing/2014/main" id="{B2325AE3-208A-491C-8E95-F355689D805E}"/>
              </a:ext>
            </a:extLst>
          </p:cNvPr>
          <p:cNvSpPr>
            <a:spLocks noGrp="1"/>
          </p:cNvSpPr>
          <p:nvPr>
            <p:ph type="dt" sz="half" idx="2"/>
          </p:nvPr>
        </p:nvSpPr>
        <p:spPr/>
        <p:txBody>
          <a:bodyPr/>
          <a:lstStyle/>
          <a:p>
            <a:fld id="{414FB1AD-D69E-B741-965A-0BAE826C2FA6}" type="datetime1">
              <a:rPr lang="en-US" smtClean="0"/>
              <a:pPr/>
              <a:t>1/6/2021</a:t>
            </a:fld>
            <a:endParaRPr lang="en-US"/>
          </a:p>
        </p:txBody>
      </p:sp>
      <p:sp>
        <p:nvSpPr>
          <p:cNvPr id="5" name="Slide Number Placeholder 4">
            <a:extLst>
              <a:ext uri="{FF2B5EF4-FFF2-40B4-BE49-F238E27FC236}">
                <a16:creationId xmlns:a16="http://schemas.microsoft.com/office/drawing/2014/main" id="{65CC5BA5-3B8F-410E-9EDC-4B254B1A5F74}"/>
              </a:ext>
            </a:extLst>
          </p:cNvPr>
          <p:cNvSpPr>
            <a:spLocks noGrp="1"/>
          </p:cNvSpPr>
          <p:nvPr>
            <p:ph type="sldNum" sz="quarter" idx="4"/>
          </p:nvPr>
        </p:nvSpPr>
        <p:spPr/>
        <p:txBody>
          <a:bodyPr/>
          <a:lstStyle/>
          <a:p>
            <a:fld id="{42782948-4DBE-204D-AB9E-B65E067054AE}" type="slidenum">
              <a:rPr lang="en-US" smtClean="0"/>
              <a:pPr/>
              <a:t>23</a:t>
            </a:fld>
            <a:endParaRPr lang="en-US"/>
          </a:p>
        </p:txBody>
      </p:sp>
      <p:sp>
        <p:nvSpPr>
          <p:cNvPr id="6" name="Title 5">
            <a:extLst>
              <a:ext uri="{FF2B5EF4-FFF2-40B4-BE49-F238E27FC236}">
                <a16:creationId xmlns:a16="http://schemas.microsoft.com/office/drawing/2014/main" id="{37697B27-AD68-4FC3-94A8-F7AAC1DA024E}"/>
              </a:ext>
            </a:extLst>
          </p:cNvPr>
          <p:cNvSpPr>
            <a:spLocks noGrp="1"/>
          </p:cNvSpPr>
          <p:nvPr>
            <p:ph type="title"/>
          </p:nvPr>
        </p:nvSpPr>
        <p:spPr>
          <a:xfrm>
            <a:off x="686104" y="848380"/>
            <a:ext cx="7772400" cy="523220"/>
          </a:xfrm>
        </p:spPr>
        <p:txBody>
          <a:bodyPr/>
          <a:lstStyle/>
          <a:p>
            <a:r>
              <a:rPr lang="en-US" dirty="0"/>
              <a:t>Next steps</a:t>
            </a:r>
          </a:p>
        </p:txBody>
      </p:sp>
    </p:spTree>
    <p:extLst>
      <p:ext uri="{BB962C8B-B14F-4D97-AF65-F5344CB8AC3E}">
        <p14:creationId xmlns:p14="http://schemas.microsoft.com/office/powerpoint/2010/main" val="2029458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FB192D-319C-4A9E-8E2C-3A1E3B3E95CE}"/>
              </a:ext>
            </a:extLst>
          </p:cNvPr>
          <p:cNvSpPr>
            <a:spLocks noGrp="1"/>
          </p:cNvSpPr>
          <p:nvPr>
            <p:ph idx="1"/>
          </p:nvPr>
        </p:nvSpPr>
        <p:spPr/>
        <p:txBody>
          <a:bodyPr/>
          <a:lstStyle/>
          <a:p>
            <a:r>
              <a:rPr lang="en-US" dirty="0"/>
              <a:t>Support capacity building for program officers in the supported provinces (Central, Copperbelt, </a:t>
            </a:r>
            <a:r>
              <a:rPr lang="en-US" dirty="0" err="1"/>
              <a:t>Luapula</a:t>
            </a:r>
            <a:r>
              <a:rPr lang="en-US" dirty="0"/>
              <a:t> and Northern) and through TWG engage </a:t>
            </a:r>
            <a:r>
              <a:rPr lang="en-US" dirty="0" err="1"/>
              <a:t>MoH</a:t>
            </a:r>
            <a:r>
              <a:rPr lang="en-US" dirty="0"/>
              <a:t> to lobby for support in the other provinces</a:t>
            </a:r>
          </a:p>
          <a:p>
            <a:r>
              <a:rPr lang="en-US" dirty="0"/>
              <a:t>Continuous engagements with Senior Health Information Officers (SHIOs) across the country to address data quality</a:t>
            </a:r>
          </a:p>
          <a:p>
            <a:r>
              <a:rPr lang="en-US" dirty="0"/>
              <a:t>Strengthen mentorship at all levels to improve data use</a:t>
            </a:r>
          </a:p>
        </p:txBody>
      </p:sp>
      <p:sp>
        <p:nvSpPr>
          <p:cNvPr id="3" name="Date Placeholder 2">
            <a:extLst>
              <a:ext uri="{FF2B5EF4-FFF2-40B4-BE49-F238E27FC236}">
                <a16:creationId xmlns:a16="http://schemas.microsoft.com/office/drawing/2014/main" id="{B2325AE3-208A-491C-8E95-F355689D805E}"/>
              </a:ext>
            </a:extLst>
          </p:cNvPr>
          <p:cNvSpPr>
            <a:spLocks noGrp="1"/>
          </p:cNvSpPr>
          <p:nvPr>
            <p:ph type="dt" sz="half" idx="2"/>
          </p:nvPr>
        </p:nvSpPr>
        <p:spPr/>
        <p:txBody>
          <a:bodyPr/>
          <a:lstStyle/>
          <a:p>
            <a:fld id="{414FB1AD-D69E-B741-965A-0BAE826C2FA6}" type="datetime1">
              <a:rPr lang="en-US" smtClean="0"/>
              <a:pPr/>
              <a:t>1/6/2021</a:t>
            </a:fld>
            <a:endParaRPr lang="en-US"/>
          </a:p>
        </p:txBody>
      </p:sp>
      <p:sp>
        <p:nvSpPr>
          <p:cNvPr id="5" name="Slide Number Placeholder 4">
            <a:extLst>
              <a:ext uri="{FF2B5EF4-FFF2-40B4-BE49-F238E27FC236}">
                <a16:creationId xmlns:a16="http://schemas.microsoft.com/office/drawing/2014/main" id="{65CC5BA5-3B8F-410E-9EDC-4B254B1A5F74}"/>
              </a:ext>
            </a:extLst>
          </p:cNvPr>
          <p:cNvSpPr>
            <a:spLocks noGrp="1"/>
          </p:cNvSpPr>
          <p:nvPr>
            <p:ph type="sldNum" sz="quarter" idx="4"/>
          </p:nvPr>
        </p:nvSpPr>
        <p:spPr/>
        <p:txBody>
          <a:bodyPr/>
          <a:lstStyle/>
          <a:p>
            <a:fld id="{42782948-4DBE-204D-AB9E-B65E067054AE}" type="slidenum">
              <a:rPr lang="en-US" smtClean="0"/>
              <a:pPr/>
              <a:t>24</a:t>
            </a:fld>
            <a:endParaRPr lang="en-US"/>
          </a:p>
        </p:txBody>
      </p:sp>
      <p:sp>
        <p:nvSpPr>
          <p:cNvPr id="6" name="Title 5">
            <a:extLst>
              <a:ext uri="{FF2B5EF4-FFF2-40B4-BE49-F238E27FC236}">
                <a16:creationId xmlns:a16="http://schemas.microsoft.com/office/drawing/2014/main" id="{37697B27-AD68-4FC3-94A8-F7AAC1DA024E}"/>
              </a:ext>
            </a:extLst>
          </p:cNvPr>
          <p:cNvSpPr>
            <a:spLocks noGrp="1"/>
          </p:cNvSpPr>
          <p:nvPr>
            <p:ph type="title"/>
          </p:nvPr>
        </p:nvSpPr>
        <p:spPr>
          <a:xfrm>
            <a:off x="686104" y="848380"/>
            <a:ext cx="7772400" cy="523220"/>
          </a:xfrm>
        </p:spPr>
        <p:txBody>
          <a:bodyPr/>
          <a:lstStyle/>
          <a:p>
            <a:r>
              <a:rPr lang="en-US" dirty="0"/>
              <a:t>Next steps</a:t>
            </a:r>
          </a:p>
        </p:txBody>
      </p:sp>
    </p:spTree>
    <p:extLst>
      <p:ext uri="{BB962C8B-B14F-4D97-AF65-F5344CB8AC3E}">
        <p14:creationId xmlns:p14="http://schemas.microsoft.com/office/powerpoint/2010/main" val="4103086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8722143013_2f7297ca6c_o.jpg"/>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4572000" y="164432"/>
            <a:ext cx="4419600" cy="6553200"/>
          </a:xfrm>
        </p:spPr>
      </p:pic>
      <p:sp>
        <p:nvSpPr>
          <p:cNvPr id="2" name="Date Placeholder 1"/>
          <p:cNvSpPr>
            <a:spLocks noGrp="1"/>
          </p:cNvSpPr>
          <p:nvPr>
            <p:ph type="dt" sz="half" idx="2"/>
          </p:nvPr>
        </p:nvSpPr>
        <p:spPr/>
        <p:txBody>
          <a:bodyPr/>
          <a:lstStyle/>
          <a:p>
            <a:fld id="{81B7343D-1FD4-744C-9192-B6EF5881B96B}" type="datetime1">
              <a:rPr lang="en-US" smtClean="0"/>
              <a:pPr/>
              <a:t>1/6/2021</a:t>
            </a:fld>
            <a:endParaRPr lang="en-US"/>
          </a:p>
        </p:txBody>
      </p:sp>
      <p:sp>
        <p:nvSpPr>
          <p:cNvPr id="3" name="Slide Number Placeholder 2"/>
          <p:cNvSpPr>
            <a:spLocks noGrp="1"/>
          </p:cNvSpPr>
          <p:nvPr>
            <p:ph type="sldNum" sz="quarter" idx="4"/>
          </p:nvPr>
        </p:nvSpPr>
        <p:spPr/>
        <p:txBody>
          <a:bodyPr/>
          <a:lstStyle/>
          <a:p>
            <a:fld id="{42782948-4DBE-204D-AB9E-B65E067054AE}" type="slidenum">
              <a:rPr lang="en-US" smtClean="0"/>
              <a:pPr/>
              <a:t>25</a:t>
            </a:fld>
            <a:endParaRPr lang="en-US"/>
          </a:p>
        </p:txBody>
      </p:sp>
      <p:sp>
        <p:nvSpPr>
          <p:cNvPr id="6" name="Content Placeholder 5">
            <a:extLst>
              <a:ext uri="{FF2B5EF4-FFF2-40B4-BE49-F238E27FC236}">
                <a16:creationId xmlns:a16="http://schemas.microsoft.com/office/drawing/2014/main" id="{EDC81119-33AE-416B-8C22-51DDC8F42DD5}"/>
              </a:ext>
            </a:extLst>
          </p:cNvPr>
          <p:cNvSpPr>
            <a:spLocks noGrp="1"/>
          </p:cNvSpPr>
          <p:nvPr>
            <p:ph idx="1"/>
          </p:nvPr>
        </p:nvSpPr>
        <p:spPr>
          <a:xfrm>
            <a:off x="304800" y="609600"/>
            <a:ext cx="4038600" cy="5029199"/>
          </a:xfrm>
          <a:ln>
            <a:solidFill>
              <a:srgbClr val="C00000"/>
            </a:solidFill>
          </a:ln>
        </p:spPr>
        <p:txBody>
          <a:bodyPr/>
          <a:lstStyle/>
          <a:p>
            <a:pPr marL="0" indent="0" algn="ctr">
              <a:buNone/>
            </a:pPr>
            <a:r>
              <a:rPr lang="en-US" sz="3200" dirty="0">
                <a:solidFill>
                  <a:schemeClr val="bg2">
                    <a:lumMod val="50000"/>
                  </a:schemeClr>
                </a:solidFill>
              </a:rPr>
              <a:t>THANK  YOU!</a:t>
            </a:r>
          </a:p>
          <a:p>
            <a:pPr marL="0" indent="0">
              <a:buNone/>
            </a:pPr>
            <a:endParaRPr lang="en-US" sz="1800" dirty="0">
              <a:solidFill>
                <a:schemeClr val="tx1"/>
              </a:solidFill>
            </a:endParaRPr>
          </a:p>
          <a:p>
            <a:pPr marL="0" indent="0">
              <a:buNone/>
            </a:pPr>
            <a:r>
              <a:rPr lang="en-US" sz="1800" u="sng" dirty="0">
                <a:solidFill>
                  <a:schemeClr val="tx1"/>
                </a:solidFill>
              </a:rPr>
              <a:t>Contact Details:</a:t>
            </a:r>
          </a:p>
          <a:p>
            <a:pPr marL="0" indent="0">
              <a:spcAft>
                <a:spcPts val="600"/>
              </a:spcAft>
              <a:buNone/>
            </a:pPr>
            <a:r>
              <a:rPr lang="en-US" sz="1800" dirty="0">
                <a:solidFill>
                  <a:schemeClr val="tx1"/>
                </a:solidFill>
                <a:latin typeface="+mn-lt"/>
                <a:ea typeface="MS Mincho" panose="02020609040205080304" pitchFamily="49" charset="-128"/>
              </a:rPr>
              <a:t>USAID/Zambia COR: Arthur </a:t>
            </a:r>
            <a:r>
              <a:rPr lang="en-US" sz="1800" dirty="0" err="1">
                <a:solidFill>
                  <a:schemeClr val="tx1"/>
                </a:solidFill>
                <a:latin typeface="+mn-lt"/>
                <a:ea typeface="MS Mincho" panose="02020609040205080304" pitchFamily="49" charset="-128"/>
              </a:rPr>
              <a:t>Kachemba</a:t>
            </a:r>
            <a:endParaRPr lang="en-US" sz="1800" dirty="0">
              <a:solidFill>
                <a:schemeClr val="tx1"/>
              </a:solidFill>
              <a:latin typeface="+mn-lt"/>
              <a:ea typeface="MS Mincho" panose="02020609040205080304" pitchFamily="49" charset="-128"/>
            </a:endParaRPr>
          </a:p>
          <a:p>
            <a:pPr marL="0" indent="0">
              <a:spcAft>
                <a:spcPts val="600"/>
              </a:spcAft>
              <a:buNone/>
            </a:pPr>
            <a:r>
              <a:rPr lang="en-US" sz="1800" dirty="0">
                <a:solidFill>
                  <a:schemeClr val="tx1"/>
                </a:solidFill>
                <a:latin typeface="+mn-lt"/>
                <a:ea typeface="MS Mincho" panose="02020609040205080304" pitchFamily="49" charset="-128"/>
              </a:rPr>
              <a:t> Email: akachemba@usaid.gov </a:t>
            </a:r>
          </a:p>
          <a:p>
            <a:pPr marL="0" indent="0">
              <a:spcAft>
                <a:spcPts val="600"/>
              </a:spcAft>
              <a:buNone/>
            </a:pPr>
            <a:endParaRPr lang="en-US" sz="1800" dirty="0">
              <a:solidFill>
                <a:schemeClr val="tx1"/>
              </a:solidFill>
              <a:latin typeface="+mn-lt"/>
              <a:ea typeface="MS Mincho" panose="02020609040205080304" pitchFamily="49" charset="-128"/>
            </a:endParaRPr>
          </a:p>
          <a:p>
            <a:pPr marL="0" indent="0">
              <a:spcAft>
                <a:spcPts val="600"/>
              </a:spcAft>
              <a:buNone/>
            </a:pPr>
            <a:r>
              <a:rPr lang="en-US" sz="1800" dirty="0">
                <a:solidFill>
                  <a:schemeClr val="tx1"/>
                </a:solidFill>
                <a:latin typeface="+mn-lt"/>
                <a:ea typeface="MS Mincho" panose="02020609040205080304" pitchFamily="49" charset="-128"/>
              </a:rPr>
              <a:t>E4H Chief of Party: Celia Kakande</a:t>
            </a:r>
          </a:p>
          <a:p>
            <a:pPr marL="0" indent="0">
              <a:spcAft>
                <a:spcPts val="600"/>
              </a:spcAft>
              <a:buNone/>
            </a:pPr>
            <a:r>
              <a:rPr lang="en-US" sz="1800" dirty="0">
                <a:solidFill>
                  <a:schemeClr val="tx1"/>
                </a:solidFill>
                <a:latin typeface="+mn-lt"/>
                <a:ea typeface="MS Mincho" panose="02020609040205080304" pitchFamily="49" charset="-128"/>
              </a:rPr>
              <a:t>Email: ckakande@msi-inc.com</a:t>
            </a:r>
          </a:p>
          <a:p>
            <a:pPr marL="0" indent="0">
              <a:spcAft>
                <a:spcPts val="600"/>
              </a:spcAft>
              <a:buNone/>
            </a:pPr>
            <a:endParaRPr lang="en-US" sz="1800" dirty="0">
              <a:latin typeface="+mn-lt"/>
            </a:endParaRPr>
          </a:p>
          <a:p>
            <a:pPr marL="0" indent="0">
              <a:spcAft>
                <a:spcPts val="600"/>
              </a:spcAft>
              <a:buNone/>
            </a:pPr>
            <a:r>
              <a:rPr lang="en-US" sz="1800" dirty="0">
                <a:solidFill>
                  <a:schemeClr val="tx1"/>
                </a:solidFill>
                <a:latin typeface="+mn-lt"/>
                <a:ea typeface="MS Mincho" panose="02020609040205080304" pitchFamily="49" charset="-128"/>
              </a:rPr>
              <a:t>Senior Advisor Knowledge Management, Data Demand and Use:  Gift Sitenge</a:t>
            </a:r>
          </a:p>
          <a:p>
            <a:pPr marL="0" indent="0">
              <a:spcAft>
                <a:spcPts val="600"/>
              </a:spcAft>
              <a:buNone/>
            </a:pPr>
            <a:r>
              <a:rPr lang="en-US" sz="1800" dirty="0">
                <a:solidFill>
                  <a:schemeClr val="tx1"/>
                </a:solidFill>
                <a:latin typeface="+mn-lt"/>
                <a:ea typeface="MS Mincho" panose="02020609040205080304" pitchFamily="49" charset="-128"/>
              </a:rPr>
              <a:t>Email: gsitenge@msi-inc.com</a:t>
            </a:r>
            <a:endParaRPr lang="en-US" sz="3200" dirty="0"/>
          </a:p>
          <a:p>
            <a:pPr marL="0" indent="0">
              <a:buNone/>
            </a:pPr>
            <a:endParaRPr lang="en-US" dirty="0"/>
          </a:p>
          <a:p>
            <a:pPr marL="0" indent="0">
              <a:spcAft>
                <a:spcPts val="0"/>
              </a:spcAft>
              <a:buNone/>
            </a:pPr>
            <a:endParaRPr lang="en-ZM" sz="1800" dirty="0">
              <a:solidFill>
                <a:schemeClr val="tx1"/>
              </a:solidFill>
              <a:effectLst/>
              <a:latin typeface="+mj-lt"/>
              <a:ea typeface="MS Mincho" panose="02020609040205080304" pitchFamily="49" charset="-128"/>
              <a:cs typeface="GillSansMTStd-Book"/>
            </a:endParaRPr>
          </a:p>
          <a:p>
            <a:pPr marL="0" indent="0">
              <a:buNone/>
            </a:pPr>
            <a:endParaRPr lang="en-US" dirty="0"/>
          </a:p>
          <a:p>
            <a:pPr marL="0" indent="0">
              <a:buNone/>
            </a:pPr>
            <a:endParaRPr lang="en-ZM" dirty="0"/>
          </a:p>
        </p:txBody>
      </p:sp>
    </p:spTree>
    <p:extLst>
      <p:ext uri="{BB962C8B-B14F-4D97-AF65-F5344CB8AC3E}">
        <p14:creationId xmlns:p14="http://schemas.microsoft.com/office/powerpoint/2010/main" val="312452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6B3B998-26BC-4068-9C8D-0D488F6BCF80}"/>
              </a:ext>
            </a:extLst>
          </p:cNvPr>
          <p:cNvSpPr>
            <a:spLocks noGrp="1"/>
          </p:cNvSpPr>
          <p:nvPr>
            <p:ph type="dt" sz="half" idx="2"/>
          </p:nvPr>
        </p:nvSpPr>
        <p:spPr/>
        <p:txBody>
          <a:bodyPr/>
          <a:lstStyle/>
          <a:p>
            <a:fld id="{414FB1AD-D69E-B741-965A-0BAE826C2FA6}" type="datetime1">
              <a:rPr lang="en-US" smtClean="0"/>
              <a:pPr/>
              <a:t>1/6/2021</a:t>
            </a:fld>
            <a:endParaRPr lang="en-US"/>
          </a:p>
        </p:txBody>
      </p:sp>
      <p:sp>
        <p:nvSpPr>
          <p:cNvPr id="5" name="Slide Number Placeholder 4">
            <a:extLst>
              <a:ext uri="{FF2B5EF4-FFF2-40B4-BE49-F238E27FC236}">
                <a16:creationId xmlns:a16="http://schemas.microsoft.com/office/drawing/2014/main" id="{F789491F-D7F9-4AC5-AA0A-CC11AC3F55D6}"/>
              </a:ext>
            </a:extLst>
          </p:cNvPr>
          <p:cNvSpPr>
            <a:spLocks noGrp="1"/>
          </p:cNvSpPr>
          <p:nvPr>
            <p:ph type="sldNum" sz="quarter" idx="4"/>
          </p:nvPr>
        </p:nvSpPr>
        <p:spPr/>
        <p:txBody>
          <a:bodyPr/>
          <a:lstStyle/>
          <a:p>
            <a:fld id="{42782948-4DBE-204D-AB9E-B65E067054AE}" type="slidenum">
              <a:rPr lang="en-US" smtClean="0"/>
              <a:pPr/>
              <a:t>3</a:t>
            </a:fld>
            <a:endParaRPr lang="en-US"/>
          </a:p>
        </p:txBody>
      </p:sp>
      <p:sp>
        <p:nvSpPr>
          <p:cNvPr id="6" name="Title 5">
            <a:extLst>
              <a:ext uri="{FF2B5EF4-FFF2-40B4-BE49-F238E27FC236}">
                <a16:creationId xmlns:a16="http://schemas.microsoft.com/office/drawing/2014/main" id="{699D0154-8A85-4382-8FF1-B302F13DA300}"/>
              </a:ext>
            </a:extLst>
          </p:cNvPr>
          <p:cNvSpPr>
            <a:spLocks noGrp="1"/>
          </p:cNvSpPr>
          <p:nvPr>
            <p:ph type="title"/>
          </p:nvPr>
        </p:nvSpPr>
        <p:spPr>
          <a:xfrm>
            <a:off x="686104" y="848380"/>
            <a:ext cx="7772400" cy="523220"/>
          </a:xfrm>
        </p:spPr>
        <p:txBody>
          <a:bodyPr/>
          <a:lstStyle/>
          <a:p>
            <a:r>
              <a:rPr lang="en-US" b="1" dirty="0"/>
              <a:t>1</a:t>
            </a:r>
            <a:r>
              <a:rPr lang="en-US" b="1" baseline="30000" dirty="0"/>
              <a:t>st</a:t>
            </a:r>
            <a:r>
              <a:rPr lang="en-US" b="1" dirty="0"/>
              <a:t> ANC coverage from Jan 20 to Oct 20</a:t>
            </a:r>
          </a:p>
        </p:txBody>
      </p:sp>
      <p:sp>
        <p:nvSpPr>
          <p:cNvPr id="12" name="TextBox 11">
            <a:extLst>
              <a:ext uri="{FF2B5EF4-FFF2-40B4-BE49-F238E27FC236}">
                <a16:creationId xmlns:a16="http://schemas.microsoft.com/office/drawing/2014/main" id="{C7E72E17-67E5-448F-96A4-F6785E35683E}"/>
              </a:ext>
            </a:extLst>
          </p:cNvPr>
          <p:cNvSpPr txBox="1"/>
          <p:nvPr/>
        </p:nvSpPr>
        <p:spPr>
          <a:xfrm>
            <a:off x="6728671" y="1531618"/>
            <a:ext cx="2209799" cy="1821181"/>
          </a:xfrm>
          <a:prstGeom prst="rect">
            <a:avLst/>
          </a:prstGeom>
          <a:ln>
            <a:solidFill>
              <a:srgbClr val="BA0C2F"/>
            </a:solidFill>
          </a:ln>
        </p:spPr>
        <p:txBody>
          <a:bodyPr vert="horz" lIns="68580" tIns="34290" rIns="68580" bIns="34290" rtlCol="0" anchor="ctr">
            <a:normAutofit fontScale="70000" lnSpcReduction="20000"/>
          </a:bodyPr>
          <a:lstStyle/>
          <a:p>
            <a:pPr marL="214313" indent="-171450">
              <a:lnSpc>
                <a:spcPct val="90000"/>
              </a:lnSpc>
              <a:spcAft>
                <a:spcPts val="450"/>
              </a:spcAft>
              <a:buFont typeface="Arial" panose="020B0604020202020204" pitchFamily="34" charset="0"/>
              <a:buChar char="•"/>
            </a:pPr>
            <a:r>
              <a:rPr lang="en-US" sz="1650" dirty="0"/>
              <a:t>On average 1</a:t>
            </a:r>
            <a:r>
              <a:rPr lang="en-US" sz="1650" baseline="30000" dirty="0"/>
              <a:t>st</a:t>
            </a:r>
            <a:r>
              <a:rPr lang="en-US" sz="1650" dirty="0"/>
              <a:t> ANC coverage for all Trimesters has been around 96% </a:t>
            </a:r>
          </a:p>
          <a:p>
            <a:pPr marL="214313" indent="-171450">
              <a:lnSpc>
                <a:spcPct val="90000"/>
              </a:lnSpc>
              <a:spcAft>
                <a:spcPts val="450"/>
              </a:spcAft>
              <a:buFont typeface="Arial" panose="020B0604020202020204" pitchFamily="34" charset="0"/>
              <a:buChar char="•"/>
            </a:pPr>
            <a:r>
              <a:rPr lang="en-US" sz="1650" dirty="0"/>
              <a:t>May 2020 recorded the lowest of about 86% ANC coverage </a:t>
            </a:r>
          </a:p>
          <a:p>
            <a:pPr marL="214313" indent="-171450">
              <a:lnSpc>
                <a:spcPct val="90000"/>
              </a:lnSpc>
              <a:spcAft>
                <a:spcPts val="450"/>
              </a:spcAft>
              <a:buFont typeface="Arial" panose="020B0604020202020204" pitchFamily="34" charset="0"/>
              <a:buChar char="•"/>
            </a:pPr>
            <a:r>
              <a:rPr lang="en-US" sz="1650" dirty="0"/>
              <a:t>1</a:t>
            </a:r>
            <a:r>
              <a:rPr lang="en-US" sz="1650" baseline="30000" dirty="0"/>
              <a:t>st</a:t>
            </a:r>
            <a:r>
              <a:rPr lang="en-US" sz="1650" dirty="0"/>
              <a:t> ANC Coverage (1</a:t>
            </a:r>
            <a:r>
              <a:rPr lang="en-US" sz="1650" baseline="30000" dirty="0"/>
              <a:t>st</a:t>
            </a:r>
            <a:r>
              <a:rPr lang="en-US" sz="1650" dirty="0"/>
              <a:t> Trimester) has been around 32% on average</a:t>
            </a:r>
          </a:p>
          <a:p>
            <a:pPr marL="214313" indent="-171450">
              <a:lnSpc>
                <a:spcPct val="90000"/>
              </a:lnSpc>
              <a:spcAft>
                <a:spcPts val="450"/>
              </a:spcAft>
              <a:buFont typeface="Arial" panose="020B0604020202020204" pitchFamily="34" charset="0"/>
              <a:buChar char="•"/>
            </a:pPr>
            <a:r>
              <a:rPr lang="en-US" sz="1650" dirty="0"/>
              <a:t>No apparent attribution of COVID-19 to 1</a:t>
            </a:r>
            <a:r>
              <a:rPr lang="en-US" sz="1650" baseline="30000" dirty="0"/>
              <a:t>st</a:t>
            </a:r>
            <a:r>
              <a:rPr lang="en-US" sz="1650" dirty="0"/>
              <a:t> ANC Coverage</a:t>
            </a:r>
          </a:p>
        </p:txBody>
      </p:sp>
      <p:pic>
        <p:nvPicPr>
          <p:cNvPr id="14" name="Picture 13">
            <a:extLst>
              <a:ext uri="{FF2B5EF4-FFF2-40B4-BE49-F238E27FC236}">
                <a16:creationId xmlns:a16="http://schemas.microsoft.com/office/drawing/2014/main" id="{AB6BFEBC-03E9-4609-A457-A8FE51C6DE62}"/>
              </a:ext>
            </a:extLst>
          </p:cNvPr>
          <p:cNvPicPr>
            <a:picLocks noChangeAspect="1"/>
          </p:cNvPicPr>
          <p:nvPr/>
        </p:nvPicPr>
        <p:blipFill>
          <a:blip r:embed="rId3"/>
          <a:stretch>
            <a:fillRect/>
          </a:stretch>
        </p:blipFill>
        <p:spPr>
          <a:xfrm>
            <a:off x="359102" y="1531618"/>
            <a:ext cx="6350519" cy="4353373"/>
          </a:xfrm>
          <a:prstGeom prst="rect">
            <a:avLst/>
          </a:prstGeom>
          <a:ln>
            <a:solidFill>
              <a:srgbClr val="FF0000"/>
            </a:solidFill>
          </a:ln>
        </p:spPr>
      </p:pic>
    </p:spTree>
    <p:extLst>
      <p:ext uri="{BB962C8B-B14F-4D97-AF65-F5344CB8AC3E}">
        <p14:creationId xmlns:p14="http://schemas.microsoft.com/office/powerpoint/2010/main" val="750376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6B3B998-26BC-4068-9C8D-0D488F6BCF80}"/>
              </a:ext>
            </a:extLst>
          </p:cNvPr>
          <p:cNvSpPr>
            <a:spLocks noGrp="1"/>
          </p:cNvSpPr>
          <p:nvPr>
            <p:ph type="dt" sz="half" idx="2"/>
          </p:nvPr>
        </p:nvSpPr>
        <p:spPr/>
        <p:txBody>
          <a:bodyPr/>
          <a:lstStyle/>
          <a:p>
            <a:fld id="{414FB1AD-D69E-B741-965A-0BAE826C2FA6}" type="datetime1">
              <a:rPr lang="en-US" smtClean="0"/>
              <a:pPr/>
              <a:t>1/6/2021</a:t>
            </a:fld>
            <a:endParaRPr lang="en-US"/>
          </a:p>
        </p:txBody>
      </p:sp>
      <p:sp>
        <p:nvSpPr>
          <p:cNvPr id="5" name="Slide Number Placeholder 4">
            <a:extLst>
              <a:ext uri="{FF2B5EF4-FFF2-40B4-BE49-F238E27FC236}">
                <a16:creationId xmlns:a16="http://schemas.microsoft.com/office/drawing/2014/main" id="{F789491F-D7F9-4AC5-AA0A-CC11AC3F55D6}"/>
              </a:ext>
            </a:extLst>
          </p:cNvPr>
          <p:cNvSpPr>
            <a:spLocks noGrp="1"/>
          </p:cNvSpPr>
          <p:nvPr>
            <p:ph type="sldNum" sz="quarter" idx="4"/>
          </p:nvPr>
        </p:nvSpPr>
        <p:spPr>
          <a:xfrm>
            <a:off x="8686800" y="6520934"/>
            <a:ext cx="304800" cy="184666"/>
          </a:xfrm>
        </p:spPr>
        <p:txBody>
          <a:bodyPr/>
          <a:lstStyle/>
          <a:p>
            <a:fld id="{42782948-4DBE-204D-AB9E-B65E067054AE}" type="slidenum">
              <a:rPr lang="en-US" smtClean="0"/>
              <a:pPr/>
              <a:t>4</a:t>
            </a:fld>
            <a:endParaRPr lang="en-US"/>
          </a:p>
        </p:txBody>
      </p:sp>
      <p:sp>
        <p:nvSpPr>
          <p:cNvPr id="6" name="Title 5">
            <a:extLst>
              <a:ext uri="{FF2B5EF4-FFF2-40B4-BE49-F238E27FC236}">
                <a16:creationId xmlns:a16="http://schemas.microsoft.com/office/drawing/2014/main" id="{699D0154-8A85-4382-8FF1-B302F13DA300}"/>
              </a:ext>
            </a:extLst>
          </p:cNvPr>
          <p:cNvSpPr>
            <a:spLocks noGrp="1"/>
          </p:cNvSpPr>
          <p:nvPr>
            <p:ph type="title"/>
          </p:nvPr>
        </p:nvSpPr>
        <p:spPr>
          <a:xfrm>
            <a:off x="152400" y="417493"/>
            <a:ext cx="8991600" cy="725507"/>
          </a:xfrm>
        </p:spPr>
        <p:txBody>
          <a:bodyPr/>
          <a:lstStyle/>
          <a:p>
            <a:r>
              <a:rPr lang="en-US" b="1" dirty="0"/>
              <a:t>1</a:t>
            </a:r>
            <a:r>
              <a:rPr lang="en-US" b="1" baseline="30000" dirty="0"/>
              <a:t>st</a:t>
            </a:r>
            <a:r>
              <a:rPr lang="en-US" b="1" dirty="0"/>
              <a:t> ANC coverage by Province from Jan 20 to Oct 20</a:t>
            </a:r>
          </a:p>
        </p:txBody>
      </p:sp>
      <p:sp>
        <p:nvSpPr>
          <p:cNvPr id="12" name="TextBox 11">
            <a:extLst>
              <a:ext uri="{FF2B5EF4-FFF2-40B4-BE49-F238E27FC236}">
                <a16:creationId xmlns:a16="http://schemas.microsoft.com/office/drawing/2014/main" id="{C7E72E17-67E5-448F-96A4-F6785E35683E}"/>
              </a:ext>
            </a:extLst>
          </p:cNvPr>
          <p:cNvSpPr txBox="1"/>
          <p:nvPr/>
        </p:nvSpPr>
        <p:spPr>
          <a:xfrm>
            <a:off x="342900" y="5507632"/>
            <a:ext cx="8458199" cy="877907"/>
          </a:xfrm>
          <a:prstGeom prst="rect">
            <a:avLst/>
          </a:prstGeom>
          <a:ln>
            <a:solidFill>
              <a:srgbClr val="BA0C2F"/>
            </a:solidFill>
          </a:ln>
        </p:spPr>
        <p:txBody>
          <a:bodyPr vert="horz" lIns="68580" tIns="34290" rIns="68580" bIns="34290" rtlCol="0" anchor="ctr">
            <a:normAutofit/>
          </a:bodyPr>
          <a:lstStyle/>
          <a:p>
            <a:pPr marL="214313" indent="-171450">
              <a:lnSpc>
                <a:spcPct val="90000"/>
              </a:lnSpc>
              <a:spcAft>
                <a:spcPts val="450"/>
              </a:spcAft>
              <a:buFont typeface="Arial" panose="020B0604020202020204" pitchFamily="34" charset="0"/>
              <a:buChar char="•"/>
            </a:pPr>
            <a:r>
              <a:rPr lang="en-US" sz="1650" dirty="0"/>
              <a:t>Central has the lowest 1</a:t>
            </a:r>
            <a:r>
              <a:rPr lang="en-US" sz="1650" baseline="30000" dirty="0"/>
              <a:t>st</a:t>
            </a:r>
            <a:r>
              <a:rPr lang="en-US" sz="1650" dirty="0"/>
              <a:t> ANC Coverage (1</a:t>
            </a:r>
            <a:r>
              <a:rPr lang="en-US" sz="1650" baseline="30000" dirty="0"/>
              <a:t>st</a:t>
            </a:r>
            <a:r>
              <a:rPr lang="en-US" sz="1650" dirty="0"/>
              <a:t> Trimester) around 21% on average</a:t>
            </a:r>
          </a:p>
          <a:p>
            <a:pPr marL="214313" indent="-171450">
              <a:lnSpc>
                <a:spcPct val="90000"/>
              </a:lnSpc>
              <a:spcAft>
                <a:spcPts val="450"/>
              </a:spcAft>
              <a:buFont typeface="Arial" panose="020B0604020202020204" pitchFamily="34" charset="0"/>
              <a:buChar char="•"/>
            </a:pPr>
            <a:r>
              <a:rPr lang="en-US" sz="1650" dirty="0"/>
              <a:t>Luapula has the highest monthly 1</a:t>
            </a:r>
            <a:r>
              <a:rPr lang="en-US" sz="1650" baseline="30000" dirty="0"/>
              <a:t>st</a:t>
            </a:r>
            <a:r>
              <a:rPr lang="en-US" sz="1650" dirty="0"/>
              <a:t> ANC Coverage (1</a:t>
            </a:r>
            <a:r>
              <a:rPr lang="en-US" sz="1650" baseline="30000" dirty="0"/>
              <a:t>st</a:t>
            </a:r>
            <a:r>
              <a:rPr lang="en-US" sz="1650" dirty="0"/>
              <a:t> Trimester) at 43%</a:t>
            </a:r>
          </a:p>
        </p:txBody>
      </p:sp>
      <p:pic>
        <p:nvPicPr>
          <p:cNvPr id="7" name="Picture 6">
            <a:extLst>
              <a:ext uri="{FF2B5EF4-FFF2-40B4-BE49-F238E27FC236}">
                <a16:creationId xmlns:a16="http://schemas.microsoft.com/office/drawing/2014/main" id="{54CDE9A5-747E-4D12-96AD-47FD428FA920}"/>
              </a:ext>
            </a:extLst>
          </p:cNvPr>
          <p:cNvPicPr>
            <a:picLocks noChangeAspect="1"/>
          </p:cNvPicPr>
          <p:nvPr/>
        </p:nvPicPr>
        <p:blipFill>
          <a:blip r:embed="rId3"/>
          <a:stretch>
            <a:fillRect/>
          </a:stretch>
        </p:blipFill>
        <p:spPr>
          <a:xfrm>
            <a:off x="342900" y="1223878"/>
            <a:ext cx="8458199" cy="4217111"/>
          </a:xfrm>
          <a:prstGeom prst="rect">
            <a:avLst/>
          </a:prstGeom>
        </p:spPr>
      </p:pic>
    </p:spTree>
    <p:extLst>
      <p:ext uri="{BB962C8B-B14F-4D97-AF65-F5344CB8AC3E}">
        <p14:creationId xmlns:p14="http://schemas.microsoft.com/office/powerpoint/2010/main" val="3546845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055D895-91D6-4C3F-A333-746D76732ED6}"/>
              </a:ext>
            </a:extLst>
          </p:cNvPr>
          <p:cNvPicPr>
            <a:picLocks noChangeAspect="1"/>
          </p:cNvPicPr>
          <p:nvPr/>
        </p:nvPicPr>
        <p:blipFill>
          <a:blip r:embed="rId3"/>
          <a:stretch>
            <a:fillRect/>
          </a:stretch>
        </p:blipFill>
        <p:spPr>
          <a:xfrm>
            <a:off x="685800" y="1584198"/>
            <a:ext cx="7772400" cy="3689604"/>
          </a:xfrm>
          <a:prstGeom prst="rect">
            <a:avLst/>
          </a:prstGeom>
          <a:noFill/>
        </p:spPr>
      </p:pic>
      <p:sp>
        <p:nvSpPr>
          <p:cNvPr id="3" name="Date Placeholder 2">
            <a:extLst>
              <a:ext uri="{FF2B5EF4-FFF2-40B4-BE49-F238E27FC236}">
                <a16:creationId xmlns:a16="http://schemas.microsoft.com/office/drawing/2014/main" id="{B4CBBD23-3FD9-4F69-82A8-80179EABF8F4}"/>
              </a:ext>
            </a:extLst>
          </p:cNvPr>
          <p:cNvSpPr>
            <a:spLocks noGrp="1"/>
          </p:cNvSpPr>
          <p:nvPr>
            <p:ph type="dt" sz="half" idx="2"/>
          </p:nvPr>
        </p:nvSpPr>
        <p:spPr>
          <a:xfrm>
            <a:off x="152400" y="6520934"/>
            <a:ext cx="2133600" cy="184666"/>
          </a:xfrm>
        </p:spPr>
        <p:txBody>
          <a:bodyPr anchor="ctr">
            <a:normAutofit/>
          </a:bodyPr>
          <a:lstStyle/>
          <a:p>
            <a:pPr>
              <a:spcAft>
                <a:spcPts val="600"/>
              </a:spcAft>
            </a:pPr>
            <a:fld id="{414FB1AD-D69E-B741-965A-0BAE826C2FA6}" type="datetime1">
              <a:rPr lang="en-US" smtClean="0"/>
              <a:pPr>
                <a:spcAft>
                  <a:spcPts val="600"/>
                </a:spcAft>
              </a:pPr>
              <a:t>1/6/2021</a:t>
            </a:fld>
            <a:endParaRPr lang="en-US"/>
          </a:p>
        </p:txBody>
      </p:sp>
      <p:sp>
        <p:nvSpPr>
          <p:cNvPr id="5" name="Slide Number Placeholder 4">
            <a:extLst>
              <a:ext uri="{FF2B5EF4-FFF2-40B4-BE49-F238E27FC236}">
                <a16:creationId xmlns:a16="http://schemas.microsoft.com/office/drawing/2014/main" id="{3E59CF0B-AB9C-4AFD-B7C3-1B1AD30C3991}"/>
              </a:ext>
            </a:extLst>
          </p:cNvPr>
          <p:cNvSpPr>
            <a:spLocks noGrp="1"/>
          </p:cNvSpPr>
          <p:nvPr>
            <p:ph type="sldNum" sz="quarter" idx="4"/>
          </p:nvPr>
        </p:nvSpPr>
        <p:spPr>
          <a:xfrm>
            <a:off x="6858000" y="6520934"/>
            <a:ext cx="2133600" cy="184666"/>
          </a:xfrm>
        </p:spPr>
        <p:txBody>
          <a:bodyPr anchor="ctr">
            <a:normAutofit/>
          </a:bodyPr>
          <a:lstStyle/>
          <a:p>
            <a:pPr>
              <a:spcAft>
                <a:spcPts val="600"/>
              </a:spcAft>
            </a:pPr>
            <a:fld id="{42782948-4DBE-204D-AB9E-B65E067054AE}" type="slidenum">
              <a:rPr lang="en-US" smtClean="0"/>
              <a:pPr>
                <a:spcAft>
                  <a:spcPts val="600"/>
                </a:spcAft>
              </a:pPr>
              <a:t>5</a:t>
            </a:fld>
            <a:endParaRPr lang="en-US"/>
          </a:p>
        </p:txBody>
      </p:sp>
      <p:sp>
        <p:nvSpPr>
          <p:cNvPr id="22" name="Title 5">
            <a:extLst>
              <a:ext uri="{FF2B5EF4-FFF2-40B4-BE49-F238E27FC236}">
                <a16:creationId xmlns:a16="http://schemas.microsoft.com/office/drawing/2014/main" id="{9D1FD8A2-A1B2-497D-9B68-32358CAAF7AC}"/>
              </a:ext>
            </a:extLst>
          </p:cNvPr>
          <p:cNvSpPr>
            <a:spLocks noGrp="1"/>
          </p:cNvSpPr>
          <p:nvPr>
            <p:ph type="title"/>
          </p:nvPr>
        </p:nvSpPr>
        <p:spPr>
          <a:xfrm>
            <a:off x="686104" y="417493"/>
            <a:ext cx="7772400" cy="954107"/>
          </a:xfrm>
        </p:spPr>
        <p:txBody>
          <a:bodyPr/>
          <a:lstStyle/>
          <a:p>
            <a:r>
              <a:rPr lang="en-US" b="1" dirty="0"/>
              <a:t>Proportion of Institutional Deliveries and Deliveries supervised by skill staff for 2020</a:t>
            </a:r>
          </a:p>
        </p:txBody>
      </p:sp>
      <p:sp>
        <p:nvSpPr>
          <p:cNvPr id="19" name="TextBox 18">
            <a:extLst>
              <a:ext uri="{FF2B5EF4-FFF2-40B4-BE49-F238E27FC236}">
                <a16:creationId xmlns:a16="http://schemas.microsoft.com/office/drawing/2014/main" id="{4B9AAA64-0BBD-44AC-926B-CB0AE6FB3FF4}"/>
              </a:ext>
            </a:extLst>
          </p:cNvPr>
          <p:cNvSpPr txBox="1"/>
          <p:nvPr/>
        </p:nvSpPr>
        <p:spPr>
          <a:xfrm>
            <a:off x="533400" y="5423653"/>
            <a:ext cx="7772400" cy="1087114"/>
          </a:xfrm>
          <a:prstGeom prst="rect">
            <a:avLst/>
          </a:prstGeom>
          <a:ln>
            <a:solidFill>
              <a:srgbClr val="BA0C2F"/>
            </a:solidFill>
          </a:ln>
        </p:spPr>
        <p:txBody>
          <a:bodyPr vert="horz" lIns="68580" tIns="34290" rIns="68580" bIns="34290" rtlCol="0" anchor="ctr">
            <a:normAutofit/>
          </a:bodyPr>
          <a:lstStyle/>
          <a:p>
            <a:pPr marL="214313" indent="-171450">
              <a:lnSpc>
                <a:spcPct val="90000"/>
              </a:lnSpc>
              <a:spcAft>
                <a:spcPts val="450"/>
              </a:spcAft>
              <a:buFont typeface="Arial" panose="020B0604020202020204" pitchFamily="34" charset="0"/>
              <a:buChar char="•"/>
            </a:pPr>
            <a:r>
              <a:rPr lang="en-US" sz="1650" dirty="0"/>
              <a:t>On average Institutional deliveries has been around 91% </a:t>
            </a:r>
          </a:p>
          <a:p>
            <a:pPr marL="214313" indent="-171450">
              <a:lnSpc>
                <a:spcPct val="90000"/>
              </a:lnSpc>
              <a:spcAft>
                <a:spcPts val="450"/>
              </a:spcAft>
              <a:buFont typeface="Arial" panose="020B0604020202020204" pitchFamily="34" charset="0"/>
              <a:buChar char="•"/>
            </a:pPr>
            <a:r>
              <a:rPr lang="en-US" sz="1650" dirty="0"/>
              <a:t>Deliveries supervised by skilled personnel as be around 74% on average</a:t>
            </a:r>
          </a:p>
          <a:p>
            <a:pPr marL="214313" indent="-171450">
              <a:lnSpc>
                <a:spcPct val="90000"/>
              </a:lnSpc>
              <a:spcAft>
                <a:spcPts val="450"/>
              </a:spcAft>
              <a:buFont typeface="Arial" panose="020B0604020202020204" pitchFamily="34" charset="0"/>
              <a:buChar char="•"/>
            </a:pPr>
            <a:r>
              <a:rPr lang="en-US" sz="1650" dirty="0"/>
              <a:t>No apparent attribution of COVID-19 to Institutional Deliveries coverage</a:t>
            </a:r>
          </a:p>
        </p:txBody>
      </p:sp>
    </p:spTree>
    <p:extLst>
      <p:ext uri="{BB962C8B-B14F-4D97-AF65-F5344CB8AC3E}">
        <p14:creationId xmlns:p14="http://schemas.microsoft.com/office/powerpoint/2010/main" val="3397676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B599B0-1022-4F68-B7F7-308C1E697780}"/>
              </a:ext>
            </a:extLst>
          </p:cNvPr>
          <p:cNvSpPr txBox="1"/>
          <p:nvPr/>
        </p:nvSpPr>
        <p:spPr>
          <a:xfrm>
            <a:off x="90890" y="228600"/>
            <a:ext cx="8824510" cy="461665"/>
          </a:xfrm>
          <a:prstGeom prst="rect">
            <a:avLst/>
          </a:prstGeom>
          <a:noFill/>
        </p:spPr>
        <p:txBody>
          <a:bodyPr wrap="square" rtlCol="0">
            <a:spAutoFit/>
          </a:bodyPr>
          <a:lstStyle/>
          <a:p>
            <a:pPr algn="ctr"/>
            <a:r>
              <a:rPr lang="en-ZA" sz="2400" b="1" dirty="0">
                <a:solidFill>
                  <a:srgbClr val="C00000"/>
                </a:solidFill>
                <a:effectLst>
                  <a:outerShdw blurRad="38100" dist="38100" dir="2700000" algn="tl">
                    <a:srgbClr val="000000">
                      <a:alpha val="43137"/>
                    </a:srgbClr>
                  </a:outerShdw>
                </a:effectLst>
              </a:rPr>
              <a:t>Number of Maternal Deaths </a:t>
            </a:r>
            <a:r>
              <a:rPr lang="en-GB" sz="2400" b="1" dirty="0">
                <a:solidFill>
                  <a:srgbClr val="C00000"/>
                </a:solidFill>
                <a:effectLst>
                  <a:outerShdw blurRad="38100" dist="38100" dir="2700000" algn="tl">
                    <a:srgbClr val="000000">
                      <a:alpha val="43137"/>
                    </a:srgbClr>
                  </a:outerShdw>
                </a:effectLst>
              </a:rPr>
              <a:t>from Jan 20 to Oct 20</a:t>
            </a:r>
            <a:endParaRPr lang="en-ZA" sz="2400" b="1" dirty="0">
              <a:solidFill>
                <a:srgbClr val="C00000"/>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EA731C2A-8FEE-479B-86E5-640A0934063C}"/>
              </a:ext>
            </a:extLst>
          </p:cNvPr>
          <p:cNvSpPr txBox="1"/>
          <p:nvPr/>
        </p:nvSpPr>
        <p:spPr>
          <a:xfrm>
            <a:off x="6516636" y="756266"/>
            <a:ext cx="2398764" cy="2427932"/>
          </a:xfrm>
          <a:prstGeom prst="rect">
            <a:avLst/>
          </a:prstGeom>
          <a:ln>
            <a:solidFill>
              <a:srgbClr val="BA0C2F"/>
            </a:solidFill>
          </a:ln>
        </p:spPr>
        <p:txBody>
          <a:bodyPr vert="horz" lIns="68580" tIns="34290" rIns="68580" bIns="34290" rtlCol="0" anchor="ctr">
            <a:normAutofit fontScale="77500" lnSpcReduction="20000"/>
          </a:bodyPr>
          <a:lstStyle/>
          <a:p>
            <a:pPr marL="214313" indent="-171450">
              <a:lnSpc>
                <a:spcPct val="90000"/>
              </a:lnSpc>
              <a:spcAft>
                <a:spcPts val="450"/>
              </a:spcAft>
              <a:buFont typeface="Arial" panose="020B0604020202020204" pitchFamily="34" charset="0"/>
              <a:buChar char="•"/>
            </a:pPr>
            <a:r>
              <a:rPr lang="en-US" sz="1650" dirty="0"/>
              <a:t>Average of 43 Maternal deaths from Jan 2020 to Oct 2020</a:t>
            </a:r>
          </a:p>
          <a:p>
            <a:pPr marL="214313" indent="-171450">
              <a:lnSpc>
                <a:spcPct val="90000"/>
              </a:lnSpc>
              <a:spcAft>
                <a:spcPts val="450"/>
              </a:spcAft>
              <a:buFont typeface="Arial" panose="020B0604020202020204" pitchFamily="34" charset="0"/>
              <a:buChar char="•"/>
            </a:pPr>
            <a:r>
              <a:rPr lang="en-US" sz="1650" dirty="0"/>
              <a:t> Highest was in Oct 2020 with 65 and lowest in Jul 2020</a:t>
            </a:r>
          </a:p>
          <a:p>
            <a:pPr marL="214313" indent="-171450">
              <a:lnSpc>
                <a:spcPct val="90000"/>
              </a:lnSpc>
              <a:spcAft>
                <a:spcPts val="450"/>
              </a:spcAft>
              <a:buFont typeface="Arial" panose="020B0604020202020204" pitchFamily="34" charset="0"/>
              <a:buChar char="•"/>
            </a:pPr>
            <a:r>
              <a:rPr lang="en-US" sz="1650" dirty="0"/>
              <a:t>The common causes of maternal deaths is obstetric hemorrhage (PPH), hypertensive disorder, abortion outcomes and sepsis, malaria, HIV and anemia. </a:t>
            </a:r>
          </a:p>
          <a:p>
            <a:pPr marL="214313" indent="-171450">
              <a:lnSpc>
                <a:spcPct val="90000"/>
              </a:lnSpc>
              <a:spcAft>
                <a:spcPts val="450"/>
              </a:spcAft>
              <a:buFont typeface="Arial" panose="020B0604020202020204" pitchFamily="34" charset="0"/>
              <a:buChar char="•"/>
            </a:pPr>
            <a:r>
              <a:rPr lang="en-US" sz="1650" dirty="0"/>
              <a:t>Minimal apparent attribution of COVID-19 to maternal deaths </a:t>
            </a:r>
          </a:p>
        </p:txBody>
      </p:sp>
      <p:sp>
        <p:nvSpPr>
          <p:cNvPr id="10" name="TextBox 9">
            <a:extLst>
              <a:ext uri="{FF2B5EF4-FFF2-40B4-BE49-F238E27FC236}">
                <a16:creationId xmlns:a16="http://schemas.microsoft.com/office/drawing/2014/main" id="{5A564B48-9968-4097-9374-59F26C6B2C49}"/>
              </a:ext>
            </a:extLst>
          </p:cNvPr>
          <p:cNvSpPr txBox="1"/>
          <p:nvPr/>
        </p:nvSpPr>
        <p:spPr>
          <a:xfrm>
            <a:off x="6499491" y="3250198"/>
            <a:ext cx="2433054" cy="3379201"/>
          </a:xfrm>
          <a:prstGeom prst="rect">
            <a:avLst/>
          </a:prstGeom>
          <a:ln>
            <a:solidFill>
              <a:srgbClr val="BA0C2F"/>
            </a:solidFill>
          </a:ln>
        </p:spPr>
        <p:txBody>
          <a:bodyPr vert="horz" lIns="68580" tIns="34290" rIns="68580" bIns="34290" rtlCol="0" anchor="ctr">
            <a:normAutofit fontScale="70000" lnSpcReduction="20000"/>
          </a:bodyPr>
          <a:lstStyle/>
          <a:p>
            <a:pPr marL="42863">
              <a:lnSpc>
                <a:spcPct val="90000"/>
              </a:lnSpc>
              <a:spcAft>
                <a:spcPts val="450"/>
              </a:spcAft>
            </a:pPr>
            <a:r>
              <a:rPr lang="en-US" sz="1650" b="1" dirty="0"/>
              <a:t>Discussion point</a:t>
            </a:r>
          </a:p>
          <a:p>
            <a:pPr marL="42863">
              <a:lnSpc>
                <a:spcPct val="90000"/>
              </a:lnSpc>
              <a:spcAft>
                <a:spcPts val="450"/>
              </a:spcAft>
            </a:pPr>
            <a:r>
              <a:rPr lang="en-US" sz="1650" dirty="0"/>
              <a:t>Measures employed to reduce maternal deaths</a:t>
            </a:r>
          </a:p>
          <a:p>
            <a:pPr marL="214313" indent="-171450">
              <a:lnSpc>
                <a:spcPct val="90000"/>
              </a:lnSpc>
              <a:spcAft>
                <a:spcPts val="450"/>
              </a:spcAft>
              <a:buFont typeface="Arial" panose="020B0604020202020204" pitchFamily="34" charset="0"/>
              <a:buChar char="•"/>
            </a:pPr>
            <a:r>
              <a:rPr lang="en-US" sz="1650" dirty="0"/>
              <a:t>Intensified review of all cases as and when they occur in order to learn and prevent further occurrences in the future</a:t>
            </a:r>
          </a:p>
          <a:p>
            <a:pPr marL="214313" indent="-171450">
              <a:lnSpc>
                <a:spcPct val="90000"/>
              </a:lnSpc>
              <a:spcAft>
                <a:spcPts val="450"/>
              </a:spcAft>
              <a:buFont typeface="Arial" panose="020B0604020202020204" pitchFamily="34" charset="0"/>
              <a:buChar char="•"/>
            </a:pPr>
            <a:r>
              <a:rPr lang="en-US" sz="1650" dirty="0"/>
              <a:t>Emergency preparedness by ensuring that facilities are stocked with the necessary emergency obstetric equipment and supplies </a:t>
            </a:r>
          </a:p>
          <a:p>
            <a:pPr marL="214313" indent="-171450">
              <a:lnSpc>
                <a:spcPct val="90000"/>
              </a:lnSpc>
              <a:spcAft>
                <a:spcPts val="450"/>
              </a:spcAft>
              <a:buFont typeface="Arial" panose="020B0604020202020204" pitchFamily="34" charset="0"/>
              <a:buChar char="•"/>
            </a:pPr>
            <a:r>
              <a:rPr lang="en-US" sz="1650" dirty="0"/>
              <a:t>Redistribution of midwives so that pregnant women are guaranteed of quality obstetric care</a:t>
            </a:r>
          </a:p>
          <a:p>
            <a:pPr marL="214313" indent="-171450">
              <a:lnSpc>
                <a:spcPct val="90000"/>
              </a:lnSpc>
              <a:spcAft>
                <a:spcPts val="450"/>
              </a:spcAft>
              <a:buFont typeface="Arial" panose="020B0604020202020204" pitchFamily="34" charset="0"/>
              <a:buChar char="•"/>
            </a:pPr>
            <a:r>
              <a:rPr lang="en-US" sz="1650" dirty="0"/>
              <a:t>Promotion of early referral at both community and facility.</a:t>
            </a:r>
          </a:p>
          <a:p>
            <a:pPr marL="214313" indent="-171450">
              <a:lnSpc>
                <a:spcPct val="90000"/>
              </a:lnSpc>
              <a:spcAft>
                <a:spcPts val="450"/>
              </a:spcAft>
              <a:buFont typeface="Arial" panose="020B0604020202020204" pitchFamily="34" charset="0"/>
              <a:buChar char="•"/>
            </a:pPr>
            <a:r>
              <a:rPr lang="en-US" sz="1650" dirty="0"/>
              <a:t>IEC on the benefits of early ANC booking and having to attend </a:t>
            </a:r>
            <a:r>
              <a:rPr lang="en-US" sz="1650" dirty="0" err="1"/>
              <a:t>atleast</a:t>
            </a:r>
            <a:r>
              <a:rPr lang="en-US" sz="1650" dirty="0"/>
              <a:t> four ANC visits</a:t>
            </a:r>
          </a:p>
          <a:p>
            <a:pPr marL="214313" indent="-171450">
              <a:lnSpc>
                <a:spcPct val="90000"/>
              </a:lnSpc>
              <a:spcAft>
                <a:spcPts val="450"/>
              </a:spcAft>
              <a:buFont typeface="Arial" panose="020B0604020202020204" pitchFamily="34" charset="0"/>
              <a:buChar char="•"/>
            </a:pPr>
            <a:endParaRPr lang="en-US" sz="1650" dirty="0"/>
          </a:p>
        </p:txBody>
      </p:sp>
      <p:pic>
        <p:nvPicPr>
          <p:cNvPr id="2" name="Picture 1">
            <a:extLst>
              <a:ext uri="{FF2B5EF4-FFF2-40B4-BE49-F238E27FC236}">
                <a16:creationId xmlns:a16="http://schemas.microsoft.com/office/drawing/2014/main" id="{D9EE6A2E-765F-4485-95DF-D0218CE27EA2}"/>
              </a:ext>
            </a:extLst>
          </p:cNvPr>
          <p:cNvPicPr>
            <a:picLocks noChangeAspect="1"/>
          </p:cNvPicPr>
          <p:nvPr/>
        </p:nvPicPr>
        <p:blipFill>
          <a:blip r:embed="rId3"/>
          <a:stretch>
            <a:fillRect/>
          </a:stretch>
        </p:blipFill>
        <p:spPr>
          <a:xfrm>
            <a:off x="262891" y="1295401"/>
            <a:ext cx="6061709" cy="4502296"/>
          </a:xfrm>
          <a:prstGeom prst="rect">
            <a:avLst/>
          </a:prstGeom>
          <a:ln>
            <a:solidFill>
              <a:srgbClr val="C00000"/>
            </a:solidFill>
          </a:ln>
        </p:spPr>
      </p:pic>
      <p:sp>
        <p:nvSpPr>
          <p:cNvPr id="8" name="Oval 7">
            <a:extLst>
              <a:ext uri="{FF2B5EF4-FFF2-40B4-BE49-F238E27FC236}">
                <a16:creationId xmlns:a16="http://schemas.microsoft.com/office/drawing/2014/main" id="{D6D13DE8-9015-4062-852A-88CF20CDC547}"/>
              </a:ext>
            </a:extLst>
          </p:cNvPr>
          <p:cNvSpPr/>
          <p:nvPr/>
        </p:nvSpPr>
        <p:spPr>
          <a:xfrm>
            <a:off x="5551170" y="1184348"/>
            <a:ext cx="762000" cy="4911652"/>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71097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35EA257-A1B0-401B-954D-5B81A59A2298}"/>
              </a:ext>
            </a:extLst>
          </p:cNvPr>
          <p:cNvSpPr>
            <a:spLocks noGrp="1"/>
          </p:cNvSpPr>
          <p:nvPr>
            <p:ph type="dt" sz="half" idx="2"/>
          </p:nvPr>
        </p:nvSpPr>
        <p:spPr/>
        <p:txBody>
          <a:bodyPr/>
          <a:lstStyle/>
          <a:p>
            <a:fld id="{414FB1AD-D69E-B741-965A-0BAE826C2FA6}" type="datetime1">
              <a:rPr lang="en-US" smtClean="0"/>
              <a:pPr/>
              <a:t>1/6/2021</a:t>
            </a:fld>
            <a:endParaRPr lang="en-US"/>
          </a:p>
        </p:txBody>
      </p:sp>
      <p:sp>
        <p:nvSpPr>
          <p:cNvPr id="5" name="Slide Number Placeholder 4">
            <a:extLst>
              <a:ext uri="{FF2B5EF4-FFF2-40B4-BE49-F238E27FC236}">
                <a16:creationId xmlns:a16="http://schemas.microsoft.com/office/drawing/2014/main" id="{E9A518DF-E947-4A83-98F3-A8B77FE55EEC}"/>
              </a:ext>
            </a:extLst>
          </p:cNvPr>
          <p:cNvSpPr>
            <a:spLocks noGrp="1"/>
          </p:cNvSpPr>
          <p:nvPr>
            <p:ph type="sldNum" sz="quarter" idx="4"/>
          </p:nvPr>
        </p:nvSpPr>
        <p:spPr/>
        <p:txBody>
          <a:bodyPr/>
          <a:lstStyle/>
          <a:p>
            <a:fld id="{42782948-4DBE-204D-AB9E-B65E067054AE}" type="slidenum">
              <a:rPr lang="en-US" smtClean="0"/>
              <a:pPr/>
              <a:t>7</a:t>
            </a:fld>
            <a:endParaRPr lang="en-US"/>
          </a:p>
        </p:txBody>
      </p:sp>
      <p:sp>
        <p:nvSpPr>
          <p:cNvPr id="6" name="Title 5">
            <a:extLst>
              <a:ext uri="{FF2B5EF4-FFF2-40B4-BE49-F238E27FC236}">
                <a16:creationId xmlns:a16="http://schemas.microsoft.com/office/drawing/2014/main" id="{3C6DAB7F-A9B6-416E-B478-AF7109053D43}"/>
              </a:ext>
            </a:extLst>
          </p:cNvPr>
          <p:cNvSpPr>
            <a:spLocks noGrp="1"/>
          </p:cNvSpPr>
          <p:nvPr>
            <p:ph type="title"/>
          </p:nvPr>
        </p:nvSpPr>
        <p:spPr>
          <a:xfrm>
            <a:off x="686104" y="417493"/>
            <a:ext cx="7772400" cy="954107"/>
          </a:xfrm>
        </p:spPr>
        <p:txBody>
          <a:bodyPr/>
          <a:lstStyle/>
          <a:p>
            <a:pPr algn="ctr"/>
            <a:r>
              <a:rPr lang="en-ZA" b="1" dirty="0">
                <a:solidFill>
                  <a:srgbClr val="C00000"/>
                </a:solidFill>
                <a:effectLst>
                  <a:outerShdw blurRad="38100" dist="38100" dir="2700000" algn="tl">
                    <a:srgbClr val="000000">
                      <a:alpha val="43137"/>
                    </a:srgbClr>
                  </a:outerShdw>
                </a:effectLst>
              </a:rPr>
              <a:t>Maternal Deaths trend </a:t>
            </a:r>
            <a:r>
              <a:rPr lang="en-GB" b="1" dirty="0">
                <a:solidFill>
                  <a:srgbClr val="C00000"/>
                </a:solidFill>
                <a:effectLst>
                  <a:outerShdw blurRad="38100" dist="38100" dir="2700000" algn="tl">
                    <a:srgbClr val="000000">
                      <a:alpha val="43137"/>
                    </a:srgbClr>
                  </a:outerShdw>
                </a:effectLst>
              </a:rPr>
              <a:t>from Jan 2018 to Oct 2020</a:t>
            </a:r>
            <a:endParaRPr lang="en-ZA" b="1" dirty="0">
              <a:solidFill>
                <a:srgbClr val="C00000"/>
              </a:solidFill>
              <a:effectLst>
                <a:outerShdw blurRad="38100" dist="38100" dir="2700000" algn="tl">
                  <a:srgbClr val="000000">
                    <a:alpha val="43137"/>
                  </a:srgbClr>
                </a:outerShdw>
              </a:effectLst>
            </a:endParaRPr>
          </a:p>
        </p:txBody>
      </p:sp>
      <p:graphicFrame>
        <p:nvGraphicFramePr>
          <p:cNvPr id="10" name="Content Placeholder 9">
            <a:extLst>
              <a:ext uri="{FF2B5EF4-FFF2-40B4-BE49-F238E27FC236}">
                <a16:creationId xmlns:a16="http://schemas.microsoft.com/office/drawing/2014/main" id="{1E81DE8F-1487-4CBA-B836-AD5EEC3F1FB6}"/>
              </a:ext>
            </a:extLst>
          </p:cNvPr>
          <p:cNvGraphicFramePr>
            <a:graphicFrameLocks noGrp="1"/>
          </p:cNvGraphicFramePr>
          <p:nvPr>
            <p:ph idx="1"/>
            <p:extLst>
              <p:ext uri="{D42A27DB-BD31-4B8C-83A1-F6EECF244321}">
                <p14:modId xmlns:p14="http://schemas.microsoft.com/office/powerpoint/2010/main" val="3711411268"/>
              </p:ext>
            </p:extLst>
          </p:nvPr>
        </p:nvGraphicFramePr>
        <p:xfrm>
          <a:off x="685496" y="1371600"/>
          <a:ext cx="7772704" cy="4800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17942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57B17C-6CCF-4951-9509-F523224DF76D}"/>
              </a:ext>
            </a:extLst>
          </p:cNvPr>
          <p:cNvSpPr>
            <a:spLocks noGrp="1"/>
          </p:cNvSpPr>
          <p:nvPr>
            <p:ph type="dt" sz="half" idx="2"/>
          </p:nvPr>
        </p:nvSpPr>
        <p:spPr/>
        <p:txBody>
          <a:bodyPr/>
          <a:lstStyle/>
          <a:p>
            <a:fld id="{414FB1AD-D69E-B741-965A-0BAE826C2FA6}" type="datetime1">
              <a:rPr lang="en-US" smtClean="0"/>
              <a:pPr/>
              <a:t>1/6/2021</a:t>
            </a:fld>
            <a:endParaRPr lang="en-US"/>
          </a:p>
        </p:txBody>
      </p:sp>
      <p:sp>
        <p:nvSpPr>
          <p:cNvPr id="5" name="Slide Number Placeholder 4">
            <a:extLst>
              <a:ext uri="{FF2B5EF4-FFF2-40B4-BE49-F238E27FC236}">
                <a16:creationId xmlns:a16="http://schemas.microsoft.com/office/drawing/2014/main" id="{0DC5F036-8107-4512-879B-0AC8BE7B66B3}"/>
              </a:ext>
            </a:extLst>
          </p:cNvPr>
          <p:cNvSpPr>
            <a:spLocks noGrp="1"/>
          </p:cNvSpPr>
          <p:nvPr>
            <p:ph type="sldNum" sz="quarter" idx="4"/>
          </p:nvPr>
        </p:nvSpPr>
        <p:spPr/>
        <p:txBody>
          <a:bodyPr/>
          <a:lstStyle/>
          <a:p>
            <a:fld id="{42782948-4DBE-204D-AB9E-B65E067054AE}" type="slidenum">
              <a:rPr lang="en-US" smtClean="0"/>
              <a:pPr/>
              <a:t>8</a:t>
            </a:fld>
            <a:endParaRPr lang="en-US"/>
          </a:p>
        </p:txBody>
      </p:sp>
      <p:sp>
        <p:nvSpPr>
          <p:cNvPr id="11" name="Title 10">
            <a:extLst>
              <a:ext uri="{FF2B5EF4-FFF2-40B4-BE49-F238E27FC236}">
                <a16:creationId xmlns:a16="http://schemas.microsoft.com/office/drawing/2014/main" id="{F38DD386-5ED9-4858-964B-ADB7D0B30B15}"/>
              </a:ext>
            </a:extLst>
          </p:cNvPr>
          <p:cNvSpPr txBox="1">
            <a:spLocks noGrp="1"/>
          </p:cNvSpPr>
          <p:nvPr>
            <p:ph type="title"/>
          </p:nvPr>
        </p:nvSpPr>
        <p:spPr>
          <a:xfrm>
            <a:off x="685800" y="909935"/>
            <a:ext cx="7772400" cy="461665"/>
          </a:xfrm>
          <a:prstGeom prst="rect">
            <a:avLst/>
          </a:prstGeom>
          <a:noFill/>
        </p:spPr>
        <p:txBody>
          <a:bodyPr wrap="square" rtlCol="0">
            <a:spAutoFit/>
          </a:bodyPr>
          <a:lstStyle/>
          <a:p>
            <a:pPr algn="ctr"/>
            <a:r>
              <a:rPr lang="en-ZA" sz="2400" b="1" dirty="0">
                <a:solidFill>
                  <a:srgbClr val="C00000"/>
                </a:solidFill>
                <a:effectLst>
                  <a:outerShdw blurRad="38100" dist="38100" dir="2700000" algn="tl">
                    <a:srgbClr val="000000">
                      <a:alpha val="43137"/>
                    </a:srgbClr>
                  </a:outerShdw>
                </a:effectLst>
              </a:rPr>
              <a:t>Number of Maternal Deaths </a:t>
            </a:r>
            <a:r>
              <a:rPr lang="en-GB" sz="2400" b="1" dirty="0">
                <a:solidFill>
                  <a:srgbClr val="C00000"/>
                </a:solidFill>
                <a:effectLst>
                  <a:outerShdw blurRad="38100" dist="38100" dir="2700000" algn="tl">
                    <a:srgbClr val="000000">
                      <a:alpha val="43137"/>
                    </a:srgbClr>
                  </a:outerShdw>
                </a:effectLst>
              </a:rPr>
              <a:t>from Jan 20 to Oct 20</a:t>
            </a:r>
            <a:endParaRPr lang="en-ZA" sz="2400" b="1" dirty="0">
              <a:solidFill>
                <a:srgbClr val="C00000"/>
              </a:solidFill>
              <a:effectLst>
                <a:outerShdw blurRad="38100" dist="38100" dir="2700000" algn="tl">
                  <a:srgbClr val="000000">
                    <a:alpha val="43137"/>
                  </a:srgbClr>
                </a:outerShdw>
              </a:effectLst>
            </a:endParaRPr>
          </a:p>
        </p:txBody>
      </p:sp>
      <p:pic>
        <p:nvPicPr>
          <p:cNvPr id="12" name="Content Placeholder 11">
            <a:extLst>
              <a:ext uri="{FF2B5EF4-FFF2-40B4-BE49-F238E27FC236}">
                <a16:creationId xmlns:a16="http://schemas.microsoft.com/office/drawing/2014/main" id="{A321D0A8-3A5F-4844-BF74-8E4E03F63B42}"/>
              </a:ext>
            </a:extLst>
          </p:cNvPr>
          <p:cNvPicPr>
            <a:picLocks noGrp="1" noChangeAspect="1"/>
          </p:cNvPicPr>
          <p:nvPr>
            <p:ph idx="1"/>
          </p:nvPr>
        </p:nvPicPr>
        <p:blipFill>
          <a:blip r:embed="rId3"/>
          <a:stretch>
            <a:fillRect/>
          </a:stretch>
        </p:blipFill>
        <p:spPr>
          <a:xfrm>
            <a:off x="483422" y="1600200"/>
            <a:ext cx="8355778" cy="3871579"/>
          </a:xfrm>
          <a:prstGeom prst="rect">
            <a:avLst/>
          </a:prstGeom>
        </p:spPr>
      </p:pic>
    </p:spTree>
    <p:extLst>
      <p:ext uri="{BB962C8B-B14F-4D97-AF65-F5344CB8AC3E}">
        <p14:creationId xmlns:p14="http://schemas.microsoft.com/office/powerpoint/2010/main" val="4122194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1941F2-01D8-469A-9C47-F8E427264BF9}"/>
              </a:ext>
            </a:extLst>
          </p:cNvPr>
          <p:cNvSpPr txBox="1"/>
          <p:nvPr/>
        </p:nvSpPr>
        <p:spPr>
          <a:xfrm>
            <a:off x="1066800" y="228600"/>
            <a:ext cx="6858000" cy="461665"/>
          </a:xfrm>
          <a:prstGeom prst="rect">
            <a:avLst/>
          </a:prstGeom>
          <a:noFill/>
        </p:spPr>
        <p:txBody>
          <a:bodyPr wrap="square" rtlCol="0">
            <a:spAutoFit/>
          </a:bodyPr>
          <a:lstStyle/>
          <a:p>
            <a:r>
              <a:rPr lang="en-US" sz="2400" b="1" dirty="0">
                <a:solidFill>
                  <a:srgbClr val="C00000"/>
                </a:solidFill>
                <a:effectLst>
                  <a:outerShdw blurRad="38100" dist="38100" dir="2700000" algn="tl">
                    <a:srgbClr val="000000">
                      <a:alpha val="43137"/>
                    </a:srgbClr>
                  </a:outerShdw>
                </a:effectLst>
              </a:rPr>
              <a:t>Neonatal Death </a:t>
            </a:r>
            <a:r>
              <a:rPr lang="en-GB" sz="2400" b="1" dirty="0">
                <a:solidFill>
                  <a:srgbClr val="C00000"/>
                </a:solidFill>
                <a:effectLst>
                  <a:outerShdw blurRad="38100" dist="38100" dir="2700000" algn="tl">
                    <a:srgbClr val="000000">
                      <a:alpha val="43137"/>
                    </a:srgbClr>
                  </a:outerShdw>
                </a:effectLst>
              </a:rPr>
              <a:t>from Jan 20 to Oct 20</a:t>
            </a:r>
            <a:endParaRPr lang="en-ZA" sz="2400" b="1" dirty="0">
              <a:solidFill>
                <a:srgbClr val="C00000"/>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B01885E5-3EA1-485C-85E8-D0BC12C59ABC}"/>
              </a:ext>
            </a:extLst>
          </p:cNvPr>
          <p:cNvSpPr txBox="1"/>
          <p:nvPr/>
        </p:nvSpPr>
        <p:spPr>
          <a:xfrm>
            <a:off x="6728671" y="1531619"/>
            <a:ext cx="2209799" cy="1529698"/>
          </a:xfrm>
          <a:prstGeom prst="rect">
            <a:avLst/>
          </a:prstGeom>
          <a:ln>
            <a:solidFill>
              <a:srgbClr val="BA0C2F"/>
            </a:solidFill>
          </a:ln>
        </p:spPr>
        <p:txBody>
          <a:bodyPr vert="horz" lIns="68580" tIns="34290" rIns="68580" bIns="34290" rtlCol="0" anchor="ctr">
            <a:normAutofit fontScale="77500" lnSpcReduction="20000"/>
          </a:bodyPr>
          <a:lstStyle/>
          <a:p>
            <a:pPr marL="214313" indent="-171450">
              <a:lnSpc>
                <a:spcPct val="90000"/>
              </a:lnSpc>
              <a:spcAft>
                <a:spcPts val="450"/>
              </a:spcAft>
              <a:buFont typeface="Arial" panose="020B0604020202020204" pitchFamily="34" charset="0"/>
              <a:buChar char="•"/>
            </a:pPr>
            <a:r>
              <a:rPr lang="en-US" sz="1650" dirty="0"/>
              <a:t>Sept 2020 recorded the highest number of Neonatal deaths</a:t>
            </a:r>
          </a:p>
          <a:p>
            <a:pPr marL="214313" indent="-171450">
              <a:lnSpc>
                <a:spcPct val="90000"/>
              </a:lnSpc>
              <a:spcAft>
                <a:spcPts val="450"/>
              </a:spcAft>
              <a:buFont typeface="Arial" panose="020B0604020202020204" pitchFamily="34" charset="0"/>
              <a:buChar char="•"/>
            </a:pPr>
            <a:r>
              <a:rPr lang="en-US" sz="1650" dirty="0"/>
              <a:t>Oct 2020 recorded the lowest number in Neonatal deaths</a:t>
            </a:r>
          </a:p>
          <a:p>
            <a:pPr marL="214313" indent="-171450">
              <a:lnSpc>
                <a:spcPct val="90000"/>
              </a:lnSpc>
              <a:spcAft>
                <a:spcPts val="450"/>
              </a:spcAft>
              <a:buFont typeface="Arial" panose="020B0604020202020204" pitchFamily="34" charset="0"/>
              <a:buChar char="•"/>
            </a:pPr>
            <a:r>
              <a:rPr lang="en-US" sz="1650" dirty="0"/>
              <a:t>Average number of Neonatal deaths 292 per month</a:t>
            </a:r>
          </a:p>
        </p:txBody>
      </p:sp>
      <p:sp>
        <p:nvSpPr>
          <p:cNvPr id="6" name="Oval 5">
            <a:extLst>
              <a:ext uri="{FF2B5EF4-FFF2-40B4-BE49-F238E27FC236}">
                <a16:creationId xmlns:a16="http://schemas.microsoft.com/office/drawing/2014/main" id="{E8AF4BA8-FBD2-4806-BE07-CBFA52CF7324}"/>
              </a:ext>
            </a:extLst>
          </p:cNvPr>
          <p:cNvSpPr/>
          <p:nvPr/>
        </p:nvSpPr>
        <p:spPr>
          <a:xfrm>
            <a:off x="4579620" y="1066799"/>
            <a:ext cx="1249258" cy="4724401"/>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a:p>
        </p:txBody>
      </p:sp>
      <p:sp>
        <p:nvSpPr>
          <p:cNvPr id="9" name="TextBox 8">
            <a:extLst>
              <a:ext uri="{FF2B5EF4-FFF2-40B4-BE49-F238E27FC236}">
                <a16:creationId xmlns:a16="http://schemas.microsoft.com/office/drawing/2014/main" id="{20F4D19D-5E18-4814-9460-D773D0D1B7D9}"/>
              </a:ext>
            </a:extLst>
          </p:cNvPr>
          <p:cNvSpPr txBox="1"/>
          <p:nvPr/>
        </p:nvSpPr>
        <p:spPr>
          <a:xfrm>
            <a:off x="6744121" y="3200400"/>
            <a:ext cx="2209798" cy="2971800"/>
          </a:xfrm>
          <a:prstGeom prst="rect">
            <a:avLst/>
          </a:prstGeom>
          <a:ln>
            <a:solidFill>
              <a:srgbClr val="BA0C2F"/>
            </a:solidFill>
          </a:ln>
        </p:spPr>
        <p:txBody>
          <a:bodyPr vert="horz" lIns="68580" tIns="34290" rIns="68580" bIns="34290" rtlCol="0" anchor="ctr">
            <a:normAutofit fontScale="77500" lnSpcReduction="20000"/>
          </a:bodyPr>
          <a:lstStyle/>
          <a:p>
            <a:pPr marL="42863">
              <a:lnSpc>
                <a:spcPct val="90000"/>
              </a:lnSpc>
              <a:spcAft>
                <a:spcPts val="450"/>
              </a:spcAft>
            </a:pPr>
            <a:r>
              <a:rPr lang="en-US" sz="1650" b="1" dirty="0"/>
              <a:t>Discussion point</a:t>
            </a:r>
          </a:p>
          <a:p>
            <a:pPr marL="42863">
              <a:lnSpc>
                <a:spcPct val="90000"/>
              </a:lnSpc>
              <a:spcAft>
                <a:spcPts val="450"/>
              </a:spcAft>
            </a:pPr>
            <a:r>
              <a:rPr lang="en-US" sz="1650" dirty="0"/>
              <a:t>Measures employed to reduce neonatal deaths</a:t>
            </a:r>
          </a:p>
          <a:p>
            <a:pPr marL="214313" indent="-171450">
              <a:lnSpc>
                <a:spcPct val="90000"/>
              </a:lnSpc>
              <a:spcAft>
                <a:spcPts val="450"/>
              </a:spcAft>
              <a:buFont typeface="Arial" panose="020B0604020202020204" pitchFamily="34" charset="0"/>
              <a:buChar char="•"/>
            </a:pPr>
            <a:r>
              <a:rPr lang="en-US" sz="1650" dirty="0"/>
              <a:t>Training and mentorship in essential newborn care for facility staff is still top of the agenda</a:t>
            </a:r>
          </a:p>
          <a:p>
            <a:pPr marL="214313" indent="-171450">
              <a:lnSpc>
                <a:spcPct val="90000"/>
              </a:lnSpc>
              <a:spcAft>
                <a:spcPts val="450"/>
              </a:spcAft>
              <a:buFont typeface="Arial" panose="020B0604020202020204" pitchFamily="34" charset="0"/>
              <a:buChar char="•"/>
            </a:pPr>
            <a:r>
              <a:rPr lang="en-US" sz="1650" dirty="0"/>
              <a:t>Early referral of cases from facility to specialized health care </a:t>
            </a:r>
          </a:p>
          <a:p>
            <a:pPr marL="214313" indent="-171450">
              <a:lnSpc>
                <a:spcPct val="90000"/>
              </a:lnSpc>
              <a:spcAft>
                <a:spcPts val="450"/>
              </a:spcAft>
              <a:buFont typeface="Arial" panose="020B0604020202020204" pitchFamily="34" charset="0"/>
              <a:buChar char="•"/>
            </a:pPr>
            <a:r>
              <a:rPr lang="en-US" sz="1650" dirty="0"/>
              <a:t>Intensified Review of cases to increase knowledge and understanding in order to prevent future occurrences </a:t>
            </a:r>
          </a:p>
          <a:p>
            <a:pPr marL="214313" indent="-171450">
              <a:lnSpc>
                <a:spcPct val="90000"/>
              </a:lnSpc>
              <a:spcAft>
                <a:spcPts val="450"/>
              </a:spcAft>
              <a:buFont typeface="Arial" panose="020B0604020202020204" pitchFamily="34" charset="0"/>
              <a:buChar char="•"/>
            </a:pPr>
            <a:r>
              <a:rPr lang="en-US" sz="1650" dirty="0"/>
              <a:t>Intensified case surveillance for early detection of cases at all levels </a:t>
            </a:r>
          </a:p>
          <a:p>
            <a:pPr marL="214313" indent="-171450">
              <a:lnSpc>
                <a:spcPct val="90000"/>
              </a:lnSpc>
              <a:spcAft>
                <a:spcPts val="450"/>
              </a:spcAft>
              <a:buFont typeface="Arial" panose="020B0604020202020204" pitchFamily="34" charset="0"/>
              <a:buChar char="•"/>
            </a:pPr>
            <a:endParaRPr lang="en-US" sz="1650" dirty="0"/>
          </a:p>
        </p:txBody>
      </p:sp>
      <p:pic>
        <p:nvPicPr>
          <p:cNvPr id="2" name="Picture 1">
            <a:extLst>
              <a:ext uri="{FF2B5EF4-FFF2-40B4-BE49-F238E27FC236}">
                <a16:creationId xmlns:a16="http://schemas.microsoft.com/office/drawing/2014/main" id="{3BC92CAB-DB03-4B85-A09F-7334FC712B5F}"/>
              </a:ext>
            </a:extLst>
          </p:cNvPr>
          <p:cNvPicPr>
            <a:picLocks noChangeAspect="1"/>
          </p:cNvPicPr>
          <p:nvPr/>
        </p:nvPicPr>
        <p:blipFill>
          <a:blip r:embed="rId3"/>
          <a:stretch>
            <a:fillRect/>
          </a:stretch>
        </p:blipFill>
        <p:spPr>
          <a:xfrm>
            <a:off x="304800" y="1531618"/>
            <a:ext cx="6216490" cy="4034815"/>
          </a:xfrm>
          <a:prstGeom prst="rect">
            <a:avLst/>
          </a:prstGeom>
          <a:ln>
            <a:solidFill>
              <a:srgbClr val="C00000"/>
            </a:solidFill>
          </a:ln>
        </p:spPr>
      </p:pic>
      <p:sp>
        <p:nvSpPr>
          <p:cNvPr id="10" name="Oval 9">
            <a:extLst>
              <a:ext uri="{FF2B5EF4-FFF2-40B4-BE49-F238E27FC236}">
                <a16:creationId xmlns:a16="http://schemas.microsoft.com/office/drawing/2014/main" id="{04759285-07A7-4264-8AFC-3E352B72E476}"/>
              </a:ext>
            </a:extLst>
          </p:cNvPr>
          <p:cNvSpPr/>
          <p:nvPr/>
        </p:nvSpPr>
        <p:spPr>
          <a:xfrm>
            <a:off x="1600200" y="1066798"/>
            <a:ext cx="685800" cy="4724401"/>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038125040"/>
      </p:ext>
    </p:extLst>
  </p:cSld>
  <p:clrMapOvr>
    <a:masterClrMapping/>
  </p:clrMapOvr>
</p:sld>
</file>

<file path=ppt/theme/theme1.xml><?xml version="1.0" encoding="utf-8"?>
<a:theme xmlns:a="http://schemas.openxmlformats.org/drawingml/2006/main" name="4.3-Template_12.7.2016">
  <a:themeElements>
    <a:clrScheme name="Custom 2">
      <a:dk1>
        <a:sysClr val="windowText" lastClr="000000"/>
      </a:dk1>
      <a:lt1>
        <a:srgbClr val="FFFFFF"/>
      </a:lt1>
      <a:dk2>
        <a:srgbClr val="002F6C"/>
      </a:dk2>
      <a:lt2>
        <a:srgbClr val="BA0C2F"/>
      </a:lt2>
      <a:accent1>
        <a:srgbClr val="002F6C"/>
      </a:accent1>
      <a:accent2>
        <a:srgbClr val="BA0C2F"/>
      </a:accent2>
      <a:accent3>
        <a:srgbClr val="6C6463"/>
      </a:accent3>
      <a:accent4>
        <a:srgbClr val="000000"/>
      </a:accent4>
      <a:accent5>
        <a:srgbClr val="CFCDC9"/>
      </a:accent5>
      <a:accent6>
        <a:srgbClr val="0067B9"/>
      </a:accent6>
      <a:hlink>
        <a:srgbClr val="6C6463"/>
      </a:hlink>
      <a:folHlink>
        <a:srgbClr val="CFCDC9"/>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2032</TotalTime>
  <Words>2911</Words>
  <Application>Microsoft Office PowerPoint</Application>
  <PresentationFormat>On-screen Show (4:3)</PresentationFormat>
  <Paragraphs>239</Paragraphs>
  <Slides>25</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Gill Sans MT</vt:lpstr>
      <vt:lpstr>4.3-Template_12.7.2016</vt:lpstr>
      <vt:lpstr>USAID Zambia Evidence For Health (E4H)</vt:lpstr>
      <vt:lpstr>Objective of this presentation</vt:lpstr>
      <vt:lpstr>1st ANC coverage from Jan 20 to Oct 20</vt:lpstr>
      <vt:lpstr>1st ANC coverage by Province from Jan 20 to Oct 20</vt:lpstr>
      <vt:lpstr>Proportion of Institutional Deliveries and Deliveries supervised by skill staff for 2020</vt:lpstr>
      <vt:lpstr>PowerPoint Presentation</vt:lpstr>
      <vt:lpstr>Maternal Deaths trend from Jan 2018 to Oct 2020</vt:lpstr>
      <vt:lpstr>Number of Maternal Deaths from Jan 20 to Oct 20</vt:lpstr>
      <vt:lpstr>PowerPoint Presentation</vt:lpstr>
      <vt:lpstr>Neonatal Death from Jan 2018 to Oct 2020</vt:lpstr>
      <vt:lpstr>Neonatal Death from Jan 2020 to Jul 2020 </vt:lpstr>
      <vt:lpstr>Maternal postnatal care within 48 hours after delivery (%) for 2020</vt:lpstr>
      <vt:lpstr>Family Planning Uptake from Jan to Oct 2020</vt:lpstr>
      <vt:lpstr>Monthly Family Planning Uptake from Jan20 to Oct 20</vt:lpstr>
      <vt:lpstr>Family Planning Uptake by province from Jan20 to Oct 20</vt:lpstr>
      <vt:lpstr>Proportion of clients accessing long-acting reversible contraceptives in 2020</vt:lpstr>
      <vt:lpstr>Proportion of FP clients Jan to Oct 2020</vt:lpstr>
      <vt:lpstr>Proportion of FP clients by province Jan to Oct 2020</vt:lpstr>
      <vt:lpstr>BCG coverage (%) under 1- Jan to Oct 2020</vt:lpstr>
      <vt:lpstr>BCG Coverage (%) under 1- Jan to Oct 2020</vt:lpstr>
      <vt:lpstr>Fully immunized coverage (%) under 1 for 2020</vt:lpstr>
      <vt:lpstr>Fully immunized under 1 for 2020</vt:lpstr>
      <vt:lpstr>Next steps</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USAID Zambia Evidence For Health (E4H)</dc:title>
  <dc:creator>Sitenge, Gift</dc:creator>
  <cp:lastModifiedBy>Slifer-Mbacke, Lisa</cp:lastModifiedBy>
  <cp:revision>50</cp:revision>
  <dcterms:created xsi:type="dcterms:W3CDTF">2020-12-17T12:40:12Z</dcterms:created>
  <dcterms:modified xsi:type="dcterms:W3CDTF">2021-01-06T14:51:19Z</dcterms:modified>
</cp:coreProperties>
</file>